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media/image76.jpg" ContentType="image/png"/>
  <Override PartName="/ppt/media/image7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257" r:id="rId2"/>
    <p:sldId id="268" r:id="rId3"/>
    <p:sldId id="373" r:id="rId4"/>
    <p:sldId id="306" r:id="rId5"/>
    <p:sldId id="362" r:id="rId6"/>
    <p:sldId id="363" r:id="rId7"/>
    <p:sldId id="361" r:id="rId8"/>
    <p:sldId id="364" r:id="rId9"/>
    <p:sldId id="374" r:id="rId10"/>
    <p:sldId id="349" r:id="rId11"/>
    <p:sldId id="352" r:id="rId12"/>
    <p:sldId id="353" r:id="rId13"/>
    <p:sldId id="391" r:id="rId14"/>
    <p:sldId id="390" r:id="rId15"/>
    <p:sldId id="312" r:id="rId16"/>
    <p:sldId id="333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279" r:id="rId25"/>
    <p:sldId id="280" r:id="rId26"/>
    <p:sldId id="366" r:id="rId27"/>
    <p:sldId id="282" r:id="rId28"/>
    <p:sldId id="281" r:id="rId29"/>
    <p:sldId id="283" r:id="rId30"/>
    <p:sldId id="284" r:id="rId31"/>
    <p:sldId id="285" r:id="rId32"/>
    <p:sldId id="286" r:id="rId33"/>
    <p:sldId id="293" r:id="rId34"/>
    <p:sldId id="402" r:id="rId35"/>
    <p:sldId id="256" r:id="rId36"/>
    <p:sldId id="400" r:id="rId37"/>
    <p:sldId id="408" r:id="rId38"/>
    <p:sldId id="294" r:id="rId39"/>
    <p:sldId id="295" r:id="rId40"/>
    <p:sldId id="287" r:id="rId41"/>
    <p:sldId id="288" r:id="rId42"/>
    <p:sldId id="289" r:id="rId43"/>
    <p:sldId id="290" r:id="rId44"/>
    <p:sldId id="291" r:id="rId45"/>
    <p:sldId id="292" r:id="rId46"/>
    <p:sldId id="296" r:id="rId47"/>
    <p:sldId id="297" r:id="rId48"/>
    <p:sldId id="298" r:id="rId49"/>
    <p:sldId id="299" r:id="rId50"/>
    <p:sldId id="300" r:id="rId51"/>
    <p:sldId id="403" r:id="rId52"/>
    <p:sldId id="404" r:id="rId53"/>
    <p:sldId id="405" r:id="rId54"/>
    <p:sldId id="302" r:id="rId55"/>
    <p:sldId id="303" r:id="rId56"/>
    <p:sldId id="304" r:id="rId57"/>
    <p:sldId id="308" r:id="rId58"/>
    <p:sldId id="305" r:id="rId59"/>
    <p:sldId id="309" r:id="rId60"/>
    <p:sldId id="310" r:id="rId61"/>
    <p:sldId id="311" r:id="rId62"/>
    <p:sldId id="322" r:id="rId63"/>
    <p:sldId id="323" r:id="rId64"/>
    <p:sldId id="325" r:id="rId65"/>
    <p:sldId id="324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54" r:id="rId74"/>
    <p:sldId id="407" r:id="rId75"/>
    <p:sldId id="406" r:id="rId76"/>
    <p:sldId id="356" r:id="rId77"/>
    <p:sldId id="392" r:id="rId78"/>
    <p:sldId id="358" r:id="rId79"/>
    <p:sldId id="393" r:id="rId80"/>
    <p:sldId id="394" r:id="rId81"/>
    <p:sldId id="395" r:id="rId82"/>
    <p:sldId id="396" r:id="rId83"/>
    <p:sldId id="397" r:id="rId84"/>
    <p:sldId id="359" r:id="rId85"/>
    <p:sldId id="259" r:id="rId86"/>
    <p:sldId id="267" r:id="rId87"/>
    <p:sldId id="264" r:id="rId88"/>
    <p:sldId id="265" r:id="rId89"/>
    <p:sldId id="266" r:id="rId90"/>
    <p:sldId id="269" r:id="rId91"/>
    <p:sldId id="270" r:id="rId92"/>
    <p:sldId id="271" r:id="rId93"/>
    <p:sldId id="367" r:id="rId94"/>
    <p:sldId id="380" r:id="rId95"/>
    <p:sldId id="381" r:id="rId96"/>
    <p:sldId id="383" r:id="rId97"/>
    <p:sldId id="376" r:id="rId98"/>
    <p:sldId id="385" r:id="rId99"/>
    <p:sldId id="387" r:id="rId100"/>
    <p:sldId id="375" r:id="rId101"/>
    <p:sldId id="377" r:id="rId102"/>
    <p:sldId id="388" r:id="rId103"/>
    <p:sldId id="389" r:id="rId104"/>
  </p:sldIdLst>
  <p:sldSz cx="12192000" cy="6858000"/>
  <p:notesSz cx="6858000" cy="9144000"/>
  <p:embeddedFontLst>
    <p:embeddedFont>
      <p:font typeface="나눔스퀘어 Bold" panose="020B0600000101010101" pitchFamily="50" charset="-127"/>
      <p:bold r:id="rId106"/>
    </p:embeddedFont>
    <p:embeddedFont>
      <p:font typeface="나눔스퀘어 ExtraBold" panose="020B0600000101010101" pitchFamily="50" charset="-127"/>
      <p:bold r:id="rId107"/>
    </p:embeddedFont>
    <p:embeddedFont>
      <p:font typeface="나눔스퀘어 Light" panose="020B0600000101010101" pitchFamily="50" charset="-127"/>
      <p:regular r:id="rId108"/>
    </p:embeddedFont>
    <p:embeddedFont>
      <p:font typeface="나눔스퀘어 네오 Bold" panose="00000800000000000000" pitchFamily="2" charset="-127"/>
      <p:bold r:id="rId109"/>
    </p:embeddedFont>
    <p:embeddedFont>
      <p:font typeface="나눔스퀘어 네오 ExtraBold" panose="00000900000000000000" pitchFamily="2" charset="-127"/>
      <p:bold r:id="rId110"/>
    </p:embeddedFont>
    <p:embeddedFont>
      <p:font typeface="나눔스퀘어 네오 Heavy" panose="00000A00000000000000" pitchFamily="2" charset="-127"/>
      <p:bold r:id="rId111"/>
    </p:embeddedFont>
    <p:embeddedFont>
      <p:font typeface="나눔스퀘어 네오 Regular" panose="00000500000000000000" pitchFamily="2" charset="-127"/>
      <p:regular r:id="rId112"/>
    </p:embeddedFont>
    <p:embeddedFont>
      <p:font typeface="나눔스퀘어_ac" panose="020B0600000101010101" pitchFamily="50" charset="-127"/>
      <p:regular r:id="rId113"/>
    </p:embeddedFont>
    <p:embeddedFont>
      <p:font typeface="나눔스퀘어_ac Bold" panose="020B0600000101010101" pitchFamily="50" charset="-127"/>
      <p:bold r:id="rId114"/>
    </p:embeddedFont>
    <p:embeddedFont>
      <p:font typeface="나눔스퀘어_ac ExtraBold" panose="020B0600000101010101" pitchFamily="50" charset="-127"/>
      <p:bold r:id="rId115"/>
    </p:embeddedFont>
    <p:embeddedFont>
      <p:font typeface="나눔스퀘어_ac Light" panose="020B0600000101010101" pitchFamily="50" charset="-127"/>
      <p:regular r:id="rId116"/>
    </p:embeddedFont>
    <p:embeddedFont>
      <p:font typeface="맑은 고딕" panose="020B0503020000020004" pitchFamily="50" charset="-127"/>
      <p:regular r:id="rId117"/>
      <p:bold r:id="rId118"/>
    </p:embeddedFont>
    <p:embeddedFont>
      <p:font typeface="Arial Black" panose="020B0A04020102020204" pitchFamily="34" charset="0"/>
      <p:bold r:id="rId119"/>
    </p:embeddedFont>
    <p:embeddedFont>
      <p:font typeface="Franklin Gothic Heavy" panose="020B0903020102020204" pitchFamily="34" charset="0"/>
      <p:regular r:id="rId120"/>
      <p:italic r:id="rId1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10A1A8"/>
    <a:srgbClr val="12B6BE"/>
    <a:srgbClr val="47E5ED"/>
    <a:srgbClr val="6F7AE7"/>
    <a:srgbClr val="9225CF"/>
    <a:srgbClr val="1E4C9F"/>
    <a:srgbClr val="FF5050"/>
    <a:srgbClr val="FFFFFF"/>
    <a:srgbClr val="C4D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256" autoAdjust="0"/>
  </p:normalViewPr>
  <p:slideViewPr>
    <p:cSldViewPr snapToGrid="0">
      <p:cViewPr varScale="1">
        <p:scale>
          <a:sx n="75" d="100"/>
          <a:sy n="75" d="100"/>
        </p:scale>
        <p:origin x="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5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02-4A55-B308-FE98C60A7154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02-4A55-B308-FE98C60A7154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02-4A55-B308-FE98C60A7154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02-4A55-B308-FE98C60A715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A02-4A55-B308-FE98C60A7154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A02-4A55-B308-FE98C60A7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일별 누적 근무 시간</a:t>
            </a:r>
          </a:p>
        </c:rich>
      </c:tx>
      <c:layout>
        <c:manualLayout>
          <c:xMode val="edge"/>
          <c:yMode val="edge"/>
          <c:x val="0.27419706710973057"/>
          <c:y val="5.42287076530370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0B-4914-A832-716BA835C640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88-4708-8DE9-1B212E0609ED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88-4708-8DE9-1B212E0609ED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88-4708-8DE9-1B212E0609E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0B-4914-A832-716BA835C640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8-4708-8DE9-1B212E060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200" b="0" i="0" baseline="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일별 초과 근무 시간</a:t>
            </a:r>
            <a:endParaRPr lang="ko-KR" altLang="ko-KR" sz="1200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31719315315064878"/>
          <c:y val="0.125409565536752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8A-49DD-B9BA-B6DAB2FE5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019840"/>
        <c:axId val="530863184"/>
      </c:barChart>
      <c:catAx>
        <c:axId val="19010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863184"/>
        <c:crosses val="autoZero"/>
        <c:auto val="1"/>
        <c:lblAlgn val="ctr"/>
        <c:lblOffset val="100"/>
        <c:noMultiLvlLbl val="0"/>
      </c:catAx>
      <c:valAx>
        <c:axId val="530863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1019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28-4567-931E-319ACB54D9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28-4567-931E-319ACB54D9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528-4567-931E-319ACB54D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1251120"/>
        <c:axId val="1955050640"/>
      </c:lineChart>
      <c:catAx>
        <c:axId val="24125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5050640"/>
        <c:crosses val="autoZero"/>
        <c:auto val="1"/>
        <c:lblAlgn val="ctr"/>
        <c:lblOffset val="100"/>
        <c:noMultiLvlLbl val="0"/>
      </c:catAx>
      <c:valAx>
        <c:axId val="1955050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25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200" b="0" i="0" baseline="0" dirty="0" err="1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사원별</a:t>
            </a:r>
            <a:r>
              <a:rPr lang="ko-KR" altLang="en-US" sz="1200" b="0" i="0" baseline="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주간 초과 근무 시간</a:t>
            </a:r>
            <a:endParaRPr lang="ko-KR" altLang="ko-KR" sz="1200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27661768272404741"/>
          <c:y val="0.125409626944818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430-44B8-A49D-19A575C8AC5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30-44B8-A49D-19A575C8AC5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430-44B8-A49D-19A575C8AC52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30-44B8-A49D-19A575C8AC52}"/>
              </c:ext>
            </c:extLst>
          </c:dPt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0-44B8-A49D-19A575C8A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019840"/>
        <c:axId val="530863184"/>
      </c:barChart>
      <c:catAx>
        <c:axId val="19010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863184"/>
        <c:crosses val="autoZero"/>
        <c:auto val="1"/>
        <c:lblAlgn val="ctr"/>
        <c:lblOffset val="100"/>
        <c:noMultiLvlLbl val="0"/>
      </c:catAx>
      <c:valAx>
        <c:axId val="530863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1019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151123894045134E-2"/>
          <c:y val="9.2046494351280594E-2"/>
          <c:w val="0.91769775221190975"/>
          <c:h val="0.730236729812736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4E-4E1C-B667-6DCB7845EE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4E-4E1C-B667-6DCB7845EE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64E-4E1C-B667-6DCB7845E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1251120"/>
        <c:axId val="1955050640"/>
      </c:lineChart>
      <c:catAx>
        <c:axId val="24125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5050640"/>
        <c:crosses val="autoZero"/>
        <c:auto val="1"/>
        <c:lblAlgn val="ctr"/>
        <c:lblOffset val="100"/>
        <c:noMultiLvlLbl val="0"/>
      </c:catAx>
      <c:valAx>
        <c:axId val="1955050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25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마케팅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 근무현황</a:t>
            </a:r>
          </a:p>
        </c:rich>
      </c:tx>
      <c:layout>
        <c:manualLayout>
          <c:xMode val="edge"/>
          <c:yMode val="edge"/>
          <c:x val="0.25957626435700937"/>
          <c:y val="5.42286185317885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A-4259-8790-CA3832735E80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7A-4259-8790-CA3832735E80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7A-4259-8790-CA3832735E80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7A-4259-8790-CA3832735E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7A-4259-8790-CA3832735E80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07A-4259-8790-CA3832735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200" b="0" i="0" baseline="0" dirty="0" err="1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사원별</a:t>
            </a:r>
            <a:r>
              <a:rPr lang="ko-KR" altLang="en-US" sz="1200" b="0" i="0" baseline="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월간 출퇴근 현황</a:t>
            </a:r>
            <a:endParaRPr lang="ko-KR" altLang="ko-KR" sz="1200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27661768272404741"/>
          <c:y val="0.125409626944818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8-47B5-B1BF-1364FC53D01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8-47B5-B1BF-1364FC53D01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8-47B5-B1BF-1364FC53D01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8-47B5-B1BF-1364FC53D01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8-47B5-B1BF-1364FC53D012}"/>
              </c:ext>
            </c:extLst>
          </c:dPt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618-47B5-B1BF-1364FC53D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019840"/>
        <c:axId val="530863184"/>
      </c:barChart>
      <c:catAx>
        <c:axId val="19010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863184"/>
        <c:crosses val="autoZero"/>
        <c:auto val="1"/>
        <c:lblAlgn val="ctr"/>
        <c:lblOffset val="100"/>
        <c:noMultiLvlLbl val="0"/>
      </c:catAx>
      <c:valAx>
        <c:axId val="530863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1019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3921F-A64B-4134-A471-B1CF9E7BEAC4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37A3-E8C6-438D-AD53-8224B4D5E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2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04B23-9DA6-4E86-9711-5ADC56247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C5D8B2-D6DC-4B1B-9832-B461362FD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44DB3-B95B-4280-B46C-7515D9E5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49DF7-3C84-4702-BF80-51C6C899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2ACCC-F64A-495C-8BE6-CBCFB69E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5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8DF86-EA70-4BA8-8DD4-E539DADA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DCC10-FA1B-4211-9FB7-1741C6009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2643A-3AA1-4B56-B936-0D9F686B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D7F28-77EB-4175-8CF1-7DC67FD4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471DA-845F-492F-ADDF-42FF06B1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0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1F3746-172E-4F54-B878-CEEAD4E5E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AE89A-407C-4026-A030-ABDD7DC2C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A0D31-102F-42D1-B0EE-47B07274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DF0C6-7502-4B64-9C59-ADDD71E5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2EAA3-5583-4536-B004-DE53C019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03647-3480-4D88-ACD1-19D24C3D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FC60E-C72D-4D54-9961-C66F419F0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D73E5-E42A-4025-B7D6-01B75FFA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25257-C08C-4DFF-B12E-3883EB7A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63A74-AB23-47D9-9864-F2D6CEE8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7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60C2-2349-4B8E-9995-DA56F135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6B72C6-F0CB-4F9B-AB5E-BAECA964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5C2975-5B49-4D04-B450-00565B2D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EA850-6B21-4D6A-B1DD-50A3F1D9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09B1F-716D-43BF-A007-C3D30349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4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FF8BE-5005-4B4F-9955-0D9DF7C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736BC-7A9B-4FE3-8A84-0103C96C1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752E2-9DBF-46CA-84DD-C24FA1C0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F4B0C-5D99-4FCA-82D0-386A9F9B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43BD6B-E36E-4F3F-8CA1-9A437B67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A937F-FA8C-4CA9-9A84-90C026F0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0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9741B-5566-4D7F-9BEE-F58246AB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E23F7-D2C2-463A-A841-7D167C912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4DE21-3675-4EE7-B734-C8087A0FC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229204-0573-438F-BFE6-4E9A5AEE2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9D7C2-12EA-41CB-BFBC-FDBABEF10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432910-2C23-443A-A1A3-ED1E8995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BB19DD-8CED-468A-A087-B0B8D8D8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2D28B4-3BA4-4998-909A-76A0B5E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6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DAA52-EA82-49EB-915A-521754FC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4FE7A3-CE6C-4208-8159-F447045E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9D819-E963-49D9-B83F-602D1D7E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094F30-3984-4CAC-844E-ED650E88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2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360EED-F77A-477D-BD97-1265F2D3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0FA987-5A2E-4FE3-AAE0-1424ABA1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A7634-22C6-4C71-BE70-6649841C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A236B-D60F-4E73-82FA-38EE77C6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D872B-F268-4179-8D5C-FBC948B9F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9523D6-4F5F-4359-B6DA-C37F10EF4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85DD8-890D-4C01-8D85-C21A05A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763032-328D-45B7-AAB8-7F718001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3EE49-7C5D-4F71-A96A-9A6A290C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3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D285-882C-4454-BEEB-34E4CD30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3B718-6E4A-44A7-8C84-0468BD860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0D9610-6BB4-42F2-8200-D8426A1C4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CD2C6-E68A-49DE-8412-78F43674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4B9F2-B8A3-4C5F-8077-68AFA8E5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A8B771-256F-4E6E-93D0-062271B3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35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4BF23D-3578-4862-905B-6C3488EB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4229E-ECD4-46C4-9CAB-A840FEDD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92DEF-9F5E-4AA0-A67C-3EE382971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6D68-2308-42FC-B65D-82B00937608F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28CE4-998B-4959-AC57-833977103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FC7D-277D-4F70-B95C-FD7C3967A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6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6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75.png"/><Relationship Id="rId9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JPG"/><Relationship Id="rId10" Type="http://schemas.openxmlformats.org/officeDocument/2006/relationships/image" Target="../media/image81.pn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JP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63.JP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6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5.png"/><Relationship Id="rId4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01B836-0FCE-4675-AACB-F1487BB45036}"/>
              </a:ext>
            </a:extLst>
          </p:cNvPr>
          <p:cNvGrpSpPr/>
          <p:nvPr/>
        </p:nvGrpSpPr>
        <p:grpSpPr>
          <a:xfrm>
            <a:off x="0" y="2694057"/>
            <a:ext cx="12330545" cy="1354217"/>
            <a:chOff x="0" y="2694057"/>
            <a:chExt cx="12330545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8AAD15-93BE-418D-9093-7D62D6D3A477}"/>
                </a:ext>
              </a:extLst>
            </p:cNvPr>
            <p:cNvSpPr txBox="1"/>
            <p:nvPr/>
          </p:nvSpPr>
          <p:spPr>
            <a:xfrm>
              <a:off x="3619112" y="2694057"/>
              <a:ext cx="33380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화면정의서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A059C8-C52D-4BCD-B97F-6B0EC92BB3D8}"/>
                </a:ext>
              </a:extLst>
            </p:cNvPr>
            <p:cNvSpPr txBox="1"/>
            <p:nvPr/>
          </p:nvSpPr>
          <p:spPr>
            <a:xfrm>
              <a:off x="3619112" y="3401943"/>
              <a:ext cx="457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accent1">
                      <a:lumMod val="7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그룹웨어 </a:t>
              </a:r>
              <a:r>
                <a:rPr lang="en-US" altLang="ko-KR" sz="3600" dirty="0" err="1">
                  <a:solidFill>
                    <a:schemeClr val="accent1">
                      <a:lumMod val="7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Groub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73D5BB7-7DA3-46F6-B8F8-0194D16275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048000"/>
              <a:ext cx="3768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9473855-D5A3-4F50-A715-A4D3C2B7193B}"/>
                </a:ext>
              </a:extLst>
            </p:cNvPr>
            <p:cNvCxnSpPr>
              <a:cxnSpLocks/>
            </p:cNvCxnSpPr>
            <p:nvPr/>
          </p:nvCxnSpPr>
          <p:spPr>
            <a:xfrm>
              <a:off x="6687127" y="3763818"/>
              <a:ext cx="5643418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2F653A-2EEE-4B01-A292-FAF69FFB64B8}"/>
              </a:ext>
            </a:extLst>
          </p:cNvPr>
          <p:cNvSpPr txBox="1"/>
          <p:nvPr/>
        </p:nvSpPr>
        <p:spPr>
          <a:xfrm>
            <a:off x="10542388" y="4337818"/>
            <a:ext cx="11822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DDIT 401</a:t>
            </a: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team3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정시윤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김종명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노태현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전아현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65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F6DAF6-05A0-4F01-88FA-6CB1A1A989C3}"/>
              </a:ext>
            </a:extLst>
          </p:cNvPr>
          <p:cNvSpPr/>
          <p:nvPr/>
        </p:nvSpPr>
        <p:spPr>
          <a:xfrm>
            <a:off x="110859" y="1376626"/>
            <a:ext cx="8289562" cy="536581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45563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로그인된</a:t>
                      </a:r>
                      <a:r>
                        <a:rPr lang="ko-KR" altLang="en-US" sz="1100" b="1" dirty="0"/>
                        <a:t> 후 로그아웃을 </a:t>
                      </a:r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음성 인식으로 진행할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2368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로그아웃 버튼을 클릭하여 로그아웃 할 수 있음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음성인식을 통해 로그아웃을 할 수 있음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유효 시간을 알려줌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 하면 프로필 사진 좌측에 로그아웃 버튼이 보여진다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 버튼을 클릭하면 로그아웃이 되는데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로그인 정보가 저장된 세션 및 쿠키 정보를 삭제한다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현재 사용자의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음성을음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인식하여 로그아웃을 진행할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비활동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 경과 시 자동으로 로그아웃 처리가 되는데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이는 프로필 좌측의 로그인 유효 시간으로 확인이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452BC9-E404-425F-B9F8-768ED394D30B}"/>
              </a:ext>
            </a:extLst>
          </p:cNvPr>
          <p:cNvSpPr/>
          <p:nvPr/>
        </p:nvSpPr>
        <p:spPr>
          <a:xfrm>
            <a:off x="203200" y="1478845"/>
            <a:ext cx="8116710" cy="684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C80816E-0C9A-4F9D-A205-7237D26C4D90}"/>
              </a:ext>
            </a:extLst>
          </p:cNvPr>
          <p:cNvGrpSpPr/>
          <p:nvPr/>
        </p:nvGrpSpPr>
        <p:grpSpPr>
          <a:xfrm>
            <a:off x="256514" y="1524001"/>
            <a:ext cx="1967397" cy="684440"/>
            <a:chOff x="384913" y="2035467"/>
            <a:chExt cx="1745153" cy="58477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F58A6ED-9329-4E67-952C-9A5B3EE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207" y="2136087"/>
              <a:ext cx="301883" cy="30188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82EA1F-9452-4293-BED6-0BAED1F58EB8}"/>
                </a:ext>
              </a:extLst>
            </p:cNvPr>
            <p:cNvSpPr txBox="1"/>
            <p:nvPr/>
          </p:nvSpPr>
          <p:spPr>
            <a:xfrm>
              <a:off x="384913" y="2035467"/>
              <a:ext cx="17451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accent1">
                      <a:lumMod val="75000"/>
                    </a:schemeClr>
                  </a:solidFill>
                  <a:latin typeface="Franklin Gothic Heavy" panose="020B0903020102020204" pitchFamily="34" charset="0"/>
                  <a:ea typeface="나눔스퀘어 네오 Bold" panose="00000800000000000000" pitchFamily="2" charset="-127"/>
                </a:rPr>
                <a:t>Groub</a:t>
              </a:r>
              <a:endParaRPr lang="ko-KR" altLang="en-US" sz="3200" dirty="0">
                <a:solidFill>
                  <a:schemeClr val="accent1">
                    <a:lumMod val="75000"/>
                  </a:schemeClr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F5A744A-26F0-46D1-97B1-80CC6282DA39}"/>
              </a:ext>
            </a:extLst>
          </p:cNvPr>
          <p:cNvSpPr txBox="1"/>
          <p:nvPr/>
        </p:nvSpPr>
        <p:spPr>
          <a:xfrm>
            <a:off x="2104465" y="1691551"/>
            <a:ext cx="8116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기업 소개            서비스 소개           가격안내           무료체험         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1B2DA11A-C705-4EE1-AB44-EC10D37C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88" y="1572029"/>
            <a:ext cx="579590" cy="516041"/>
          </a:xfrm>
          <a:prstGeom prst="ellipse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39A3007-056A-4023-8B41-371C23CC8F97}"/>
              </a:ext>
            </a:extLst>
          </p:cNvPr>
          <p:cNvSpPr txBox="1"/>
          <p:nvPr/>
        </p:nvSpPr>
        <p:spPr>
          <a:xfrm>
            <a:off x="6982921" y="1707068"/>
            <a:ext cx="138853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F2CCFE5-D1B0-48CE-8917-14FE3B9FB8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00" y="6208889"/>
            <a:ext cx="406110" cy="40611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5594C47-B39F-4152-874B-517F95ED4C73}"/>
              </a:ext>
            </a:extLst>
          </p:cNvPr>
          <p:cNvSpPr txBox="1"/>
          <p:nvPr/>
        </p:nvSpPr>
        <p:spPr>
          <a:xfrm>
            <a:off x="7491709" y="588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F38166-B66B-4C33-96C4-98BB4AE1C3CB}"/>
              </a:ext>
            </a:extLst>
          </p:cNvPr>
          <p:cNvSpPr txBox="1"/>
          <p:nvPr/>
        </p:nvSpPr>
        <p:spPr>
          <a:xfrm>
            <a:off x="6422941" y="1914099"/>
            <a:ext cx="1896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유효 시간 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59 : 58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04B57C-7DFE-47B2-B950-408C7D32DF92}"/>
              </a:ext>
            </a:extLst>
          </p:cNvPr>
          <p:cNvSpPr txBox="1"/>
          <p:nvPr/>
        </p:nvSpPr>
        <p:spPr>
          <a:xfrm>
            <a:off x="6096000" y="171907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6B77E-CFB1-4BD0-B721-87B84F4D00B7}"/>
              </a:ext>
            </a:extLst>
          </p:cNvPr>
          <p:cNvSpPr txBox="1"/>
          <p:nvPr/>
        </p:nvSpPr>
        <p:spPr>
          <a:xfrm>
            <a:off x="6231062" y="1511868"/>
            <a:ext cx="3209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차은우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님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하루 되세요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: )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8C9B70-4C11-41A7-B998-6F4E2BC3C176}"/>
              </a:ext>
            </a:extLst>
          </p:cNvPr>
          <p:cNvSpPr txBox="1"/>
          <p:nvPr/>
        </p:nvSpPr>
        <p:spPr>
          <a:xfrm>
            <a:off x="6662714" y="14041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0291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856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 err="1"/>
                        <a:t>즐겨찾기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사원 네임카드 </a:t>
                      </a:r>
                      <a:r>
                        <a:rPr lang="ko-KR" altLang="en-US" sz="1100" b="1" dirty="0" err="1"/>
                        <a:t>즐겨찾기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305104"/>
              </p:ext>
            </p:extLst>
          </p:nvPr>
        </p:nvGraphicFramePr>
        <p:xfrm>
          <a:off x="8512043" y="0"/>
          <a:ext cx="3679958" cy="286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버튼을 출력할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82999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목록을 클릭하면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사원들의 네임카드가 목록 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53499" y="383466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E72425-71F7-4BE6-9DAD-1A5309564D6D}"/>
              </a:ext>
            </a:extLst>
          </p:cNvPr>
          <p:cNvGrpSpPr/>
          <p:nvPr/>
        </p:nvGrpSpPr>
        <p:grpSpPr>
          <a:xfrm>
            <a:off x="4121754" y="4641951"/>
            <a:ext cx="2967584" cy="1958325"/>
            <a:chOff x="4447824" y="3025559"/>
            <a:chExt cx="2967584" cy="19583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D1881E-2C71-4379-831C-F547E4BA7444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7D42725B-B8B3-4C40-8812-15E7CA140E29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1791B55-C486-4CEA-82B1-48ECCB30CF2E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 팀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라이언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차장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ryan@groub.com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010-5678-5678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내선번호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070-1234-7890</a:t>
                </a: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272FA234-B0E1-4C43-8692-6A1205F39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9957" y="4320517"/>
                <a:ext cx="170769" cy="19482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D65933A2-075D-4639-9F6C-98522D2D6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05BB037-1AEA-48E0-93FD-50CC11A2CB0F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★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7DBF7BF1-83E7-4530-9F5A-73E85C5B594C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D9868198-C25B-40C3-815B-B671D4397A57}"/>
                  </a:ext>
                </a:extLst>
              </p:cNvPr>
              <p:cNvSpPr/>
              <p:nvPr/>
            </p:nvSpPr>
            <p:spPr>
              <a:xfrm>
                <a:off x="5750338" y="4328604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 보내기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A6A008-1C7E-4CA2-99D1-7D535009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r="6986"/>
            <a:stretch/>
          </p:blipFill>
          <p:spPr>
            <a:xfrm>
              <a:off x="4638960" y="3191879"/>
              <a:ext cx="734335" cy="814537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81ECE6-EADF-4A63-85ED-97C180A790AA}"/>
              </a:ext>
            </a:extLst>
          </p:cNvPr>
          <p:cNvGrpSpPr/>
          <p:nvPr/>
        </p:nvGrpSpPr>
        <p:grpSpPr>
          <a:xfrm>
            <a:off x="4119123" y="2573829"/>
            <a:ext cx="2967584" cy="1958325"/>
            <a:chOff x="5351395" y="2988067"/>
            <a:chExt cx="2967584" cy="195832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AECCFC67-525C-4742-B308-B8213400D61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C13D5A1-7E78-4FD8-8192-E399F554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867" y="3148093"/>
              <a:ext cx="734731" cy="82190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5FF91A-D1CA-43B4-AED9-1DA977C4B926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 팀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apeach@groub.com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010-1234-1234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내선번호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070-1234-5678</a:t>
              </a: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3DD1C890-237A-47E8-ACF5-D7C509E6C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957" y="4320517"/>
              <a:ext cx="170769" cy="194821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1C7849B-3207-49CB-A45F-96E3AC4E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640" y="4080750"/>
              <a:ext cx="179086" cy="127897"/>
            </a:xfrm>
            <a:prstGeom prst="rect">
              <a:avLst/>
            </a:prstGeom>
            <a:noFill/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130949-85A3-49A6-B40F-864F92731F05}"/>
                </a:ext>
              </a:extLst>
            </p:cNvPr>
            <p:cNvSpPr txBox="1"/>
            <p:nvPr/>
          </p:nvSpPr>
          <p:spPr>
            <a:xfrm>
              <a:off x="7754047" y="2988067"/>
              <a:ext cx="418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나눔스퀘어 네오 ExtraBold" panose="00000900000000000000" pitchFamily="2" charset="-127"/>
                </a:rPr>
                <a:t>★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7A0CE38-E0BD-43F6-A4B1-8CF31F2AA8FF}"/>
                </a:ext>
              </a:extLst>
            </p:cNvPr>
            <p:cNvSpPr/>
            <p:nvPr/>
          </p:nvSpPr>
          <p:spPr>
            <a:xfrm>
              <a:off x="5755101" y="4069046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 보내기</a:t>
              </a: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20DC3FB3-D34B-4103-B2C5-DD1B9BB5E428}"/>
                </a:ext>
              </a:extLst>
            </p:cNvPr>
            <p:cNvSpPr/>
            <p:nvPr/>
          </p:nvSpPr>
          <p:spPr>
            <a:xfrm>
              <a:off x="5750338" y="4328604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보내기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8309BD-D571-44CC-8C2F-34C702EFD134}"/>
              </a:ext>
            </a:extLst>
          </p:cNvPr>
          <p:cNvSpPr/>
          <p:nvPr/>
        </p:nvSpPr>
        <p:spPr>
          <a:xfrm>
            <a:off x="3939091" y="6235647"/>
            <a:ext cx="3799840" cy="37478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82BD83C-6EF2-44A7-8821-985765FAA028}"/>
              </a:ext>
            </a:extLst>
          </p:cNvPr>
          <p:cNvGrpSpPr/>
          <p:nvPr/>
        </p:nvGrpSpPr>
        <p:grpSpPr>
          <a:xfrm>
            <a:off x="2035665" y="2266133"/>
            <a:ext cx="3174224" cy="3969514"/>
            <a:chOff x="2035665" y="2266133"/>
            <a:chExt cx="3174224" cy="3969514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A4CE945-337E-4F1D-AEDE-E0F32AA791CF}"/>
                </a:ext>
              </a:extLst>
            </p:cNvPr>
            <p:cNvSpPr/>
            <p:nvPr/>
          </p:nvSpPr>
          <p:spPr>
            <a:xfrm>
              <a:off x="2035665" y="2266133"/>
              <a:ext cx="1535039" cy="396951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76E877-4CA7-4460-845D-797613DDBDEF}"/>
                </a:ext>
              </a:extLst>
            </p:cNvPr>
            <p:cNvSpPr txBox="1"/>
            <p:nvPr/>
          </p:nvSpPr>
          <p:spPr>
            <a:xfrm>
              <a:off x="2506905" y="2475414"/>
              <a:ext cx="2450617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ADE63BC-0883-4F61-A23C-20BD800DEE13}"/>
                </a:ext>
              </a:extLst>
            </p:cNvPr>
            <p:cNvSpPr txBox="1"/>
            <p:nvPr/>
          </p:nvSpPr>
          <p:spPr>
            <a:xfrm>
              <a:off x="2848526" y="2895102"/>
              <a:ext cx="2361363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71652EF9-7C91-413C-AFB7-13038C333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2920414"/>
              <a:ext cx="179747" cy="179747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30A9125F-E887-488E-9BC0-4129C0106721}"/>
                </a:ext>
              </a:extLst>
            </p:cNvPr>
            <p:cNvCxnSpPr>
              <a:cxnSpLocks/>
            </p:cNvCxnSpPr>
            <p:nvPr/>
          </p:nvCxnSpPr>
          <p:spPr>
            <a:xfrm>
              <a:off x="2409971" y="2650165"/>
              <a:ext cx="0" cy="17443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7BC98582-6962-48F4-9F98-FBC398FD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79" y="2419745"/>
              <a:ext cx="324784" cy="324784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8E7F3B79-0EDF-4E7A-B51F-98E22366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33" y="4806113"/>
              <a:ext cx="324784" cy="324784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42BBFCBD-F59E-47D5-BB57-2BABBE144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01" y="3268278"/>
              <a:ext cx="179747" cy="179747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3BE360-BA01-4A16-BF4F-E3D2AA45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606052"/>
              <a:ext cx="179747" cy="179747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61E7104E-63A9-4A19-9C20-0B640A049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930889"/>
              <a:ext cx="179747" cy="179747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394EC34-A763-4006-A6EF-B72189560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4260620"/>
              <a:ext cx="179747" cy="179747"/>
            </a:xfrm>
            <a:prstGeom prst="rect">
              <a:avLst/>
            </a:prstGeom>
          </p:spPr>
        </p:pic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5D3AB274-60DA-4F91-83E3-1C6BE3EF4E96}"/>
                </a:ext>
              </a:extLst>
            </p:cNvPr>
            <p:cNvCxnSpPr/>
            <p:nvPr/>
          </p:nvCxnSpPr>
          <p:spPr>
            <a:xfrm>
              <a:off x="2409971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875BDF9-409E-4C88-94C9-90AC57B41DB7}"/>
                </a:ext>
              </a:extLst>
            </p:cNvPr>
            <p:cNvCxnSpPr/>
            <p:nvPr/>
          </p:nvCxnSpPr>
          <p:spPr>
            <a:xfrm>
              <a:off x="2411450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70D8FEB-839B-4190-9D16-49EA909416D6}"/>
                </a:ext>
              </a:extLst>
            </p:cNvPr>
            <p:cNvCxnSpPr/>
            <p:nvPr/>
          </p:nvCxnSpPr>
          <p:spPr>
            <a:xfrm>
              <a:off x="2404052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F51CC73-56A9-40E4-A1C2-22A269FC5109}"/>
                </a:ext>
              </a:extLst>
            </p:cNvPr>
            <p:cNvCxnSpPr/>
            <p:nvPr/>
          </p:nvCxnSpPr>
          <p:spPr>
            <a:xfrm>
              <a:off x="2412929" y="402530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4BC95C6-1A1C-44A1-BB8B-A859B23927B3}"/>
                </a:ext>
              </a:extLst>
            </p:cNvPr>
            <p:cNvCxnSpPr/>
            <p:nvPr/>
          </p:nvCxnSpPr>
          <p:spPr>
            <a:xfrm>
              <a:off x="2414406" y="4390768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BED678B-FCFE-4747-AB50-17AC93B70D41}"/>
              </a:ext>
            </a:extLst>
          </p:cNvPr>
          <p:cNvSpPr/>
          <p:nvPr/>
        </p:nvSpPr>
        <p:spPr>
          <a:xfrm>
            <a:off x="7259438" y="2606641"/>
            <a:ext cx="158295" cy="3629006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2490EF2-3B6F-4D37-9ACB-8AF35C0467C8}"/>
              </a:ext>
            </a:extLst>
          </p:cNvPr>
          <p:cNvSpPr/>
          <p:nvPr/>
        </p:nvSpPr>
        <p:spPr>
          <a:xfrm>
            <a:off x="7258923" y="2823921"/>
            <a:ext cx="148650" cy="106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FCF0D-7EF0-4C39-8B6C-82C969CD6ACF}"/>
              </a:ext>
            </a:extLst>
          </p:cNvPr>
          <p:cNvSpPr txBox="1"/>
          <p:nvPr/>
        </p:nvSpPr>
        <p:spPr>
          <a:xfrm>
            <a:off x="4943808" y="2197701"/>
            <a:ext cx="179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즐겨찾기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목록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06E499B-5328-4064-BBC3-3886B3D73858}"/>
              </a:ext>
            </a:extLst>
          </p:cNvPr>
          <p:cNvSpPr txBox="1"/>
          <p:nvPr/>
        </p:nvSpPr>
        <p:spPr>
          <a:xfrm>
            <a:off x="4566203" y="201688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17CDB9-3B40-4418-9A8F-E76EB5E7476F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4393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552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관리자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ID</a:t>
                      </a:r>
                      <a:r>
                        <a:rPr lang="ko-KR" altLang="en-US" sz="1100" b="1" dirty="0"/>
                        <a:t>로 접속했을 때의 조직도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17918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열기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메뉴가 출력됨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기능을 사용할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41266" y="27543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57788CF-262F-4EDD-B073-05D902159E83}"/>
              </a:ext>
            </a:extLst>
          </p:cNvPr>
          <p:cNvGrpSpPr/>
          <p:nvPr/>
        </p:nvGrpSpPr>
        <p:grpSpPr>
          <a:xfrm>
            <a:off x="2035665" y="2266133"/>
            <a:ext cx="3174224" cy="3969514"/>
            <a:chOff x="2035665" y="2266133"/>
            <a:chExt cx="3174224" cy="396951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EA24620-14AC-45E6-9244-95CB4CC6F84A}"/>
                </a:ext>
              </a:extLst>
            </p:cNvPr>
            <p:cNvSpPr/>
            <p:nvPr/>
          </p:nvSpPr>
          <p:spPr>
            <a:xfrm>
              <a:off x="2035665" y="2266133"/>
              <a:ext cx="1535039" cy="396951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73C255-A47C-44C2-9DEB-3654313C8259}"/>
                </a:ext>
              </a:extLst>
            </p:cNvPr>
            <p:cNvSpPr txBox="1"/>
            <p:nvPr/>
          </p:nvSpPr>
          <p:spPr>
            <a:xfrm>
              <a:off x="2506905" y="2475414"/>
              <a:ext cx="2450617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2EF21B-4EC3-4DCB-B8E1-A4603F4DB243}"/>
                </a:ext>
              </a:extLst>
            </p:cNvPr>
            <p:cNvSpPr txBox="1"/>
            <p:nvPr/>
          </p:nvSpPr>
          <p:spPr>
            <a:xfrm>
              <a:off x="2848526" y="2895102"/>
              <a:ext cx="2361363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CE71589-CB6F-4799-98B6-8E64CD87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2920414"/>
              <a:ext cx="179747" cy="179747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74BE97-30A8-4A63-9E95-7AF4B393F21E}"/>
                </a:ext>
              </a:extLst>
            </p:cNvPr>
            <p:cNvCxnSpPr>
              <a:cxnSpLocks/>
            </p:cNvCxnSpPr>
            <p:nvPr/>
          </p:nvCxnSpPr>
          <p:spPr>
            <a:xfrm>
              <a:off x="2409971" y="2650165"/>
              <a:ext cx="0" cy="17443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E2E9681-7CAC-4933-AE1A-DD8A4F09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79" y="2419745"/>
              <a:ext cx="324784" cy="32478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D15FB49-FEE9-48B7-A22B-D519F858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33" y="4806113"/>
              <a:ext cx="324784" cy="3247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080BF11-77C7-4201-A2F7-EEAB7C71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01" y="3268278"/>
              <a:ext cx="179747" cy="17974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1189AB-3CCC-49E7-A39B-DFFD3960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606052"/>
              <a:ext cx="179747" cy="17974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6B5C333-6939-49D4-8A68-97855200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930889"/>
              <a:ext cx="179747" cy="17974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6A4BECB-911F-4580-B7BE-F79337A5C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4260620"/>
              <a:ext cx="179747" cy="179747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A658EB-BF29-4016-91ED-265EA73A7BF7}"/>
                </a:ext>
              </a:extLst>
            </p:cNvPr>
            <p:cNvCxnSpPr/>
            <p:nvPr/>
          </p:nvCxnSpPr>
          <p:spPr>
            <a:xfrm>
              <a:off x="2409971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F6AD2BD-FDEB-4B3D-8BEA-A7BE1A58C828}"/>
                </a:ext>
              </a:extLst>
            </p:cNvPr>
            <p:cNvCxnSpPr/>
            <p:nvPr/>
          </p:nvCxnSpPr>
          <p:spPr>
            <a:xfrm>
              <a:off x="2411450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D38C79A-69E0-4DFE-B0F8-A890D239F6E5}"/>
                </a:ext>
              </a:extLst>
            </p:cNvPr>
            <p:cNvCxnSpPr/>
            <p:nvPr/>
          </p:nvCxnSpPr>
          <p:spPr>
            <a:xfrm>
              <a:off x="2404052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3D5D1B9-EBD6-43DC-91D2-BAEBAD729696}"/>
                </a:ext>
              </a:extLst>
            </p:cNvPr>
            <p:cNvCxnSpPr/>
            <p:nvPr/>
          </p:nvCxnSpPr>
          <p:spPr>
            <a:xfrm>
              <a:off x="2412929" y="402530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72A3091-7ACF-42E5-AE48-ADFD46BFE72E}"/>
                </a:ext>
              </a:extLst>
            </p:cNvPr>
            <p:cNvCxnSpPr/>
            <p:nvPr/>
          </p:nvCxnSpPr>
          <p:spPr>
            <a:xfrm>
              <a:off x="2414406" y="4390768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23613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수정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조직원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871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8830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조직도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수정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27379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정보를 수정할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네임카드 내의 수정하기 버튼을 누르면 수정 가능하게 바뀜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네잌카드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내에서 정보를 수정할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수정 메뉴에 들어간 뒤 사원을 클릭하면 정보를 수정할 수 있는 창이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정보를 입력한 뒤 수정하기 버튼을 누르면 변경된 정보가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저장된다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40092" y="30028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EA24620-14AC-45E6-9244-95CB4CC6F84A}"/>
              </a:ext>
            </a:extLst>
          </p:cNvPr>
          <p:cNvSpPr/>
          <p:nvPr/>
        </p:nvSpPr>
        <p:spPr>
          <a:xfrm>
            <a:off x="2035665" y="2266133"/>
            <a:ext cx="1535039" cy="3969514"/>
          </a:xfrm>
          <a:prstGeom prst="rect">
            <a:avLst/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84099D-74AD-4264-83B6-CAC17A3004F9}"/>
              </a:ext>
            </a:extLst>
          </p:cNvPr>
          <p:cNvGrpSpPr/>
          <p:nvPr/>
        </p:nvGrpSpPr>
        <p:grpSpPr>
          <a:xfrm>
            <a:off x="2244695" y="2419745"/>
            <a:ext cx="3011229" cy="3625877"/>
            <a:chOff x="3924208" y="2419745"/>
            <a:chExt cx="3011229" cy="362587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2DCC98-DFB8-4ACA-912C-1252FD8FF14F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656D6E-5DC7-4240-84DC-50A38E22E0E7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642CCF7-A5A9-4F96-9ADA-0668E3BD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3630BB4-135D-4F35-B8A2-3ED12319012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F4CC627C-9FF6-4019-BB47-3D9995E9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C9E1D5E-ECD0-4518-A9E5-A4C96C2D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068DD9C7-C867-4C8B-93E7-80945CF5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EA50458-A277-4138-925F-4AB6B7B3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CC93A30-082A-4A92-B75B-60F9E7D2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2AD1DBA-4726-4EC5-A5B0-9B870502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A38F3A9-8042-4D38-994E-407833C5D1C7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DA82A81-7E0C-417D-9DBD-08CF312E782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43CFDCF-6A71-47F4-BF68-F6FFC096279B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8F84D2C-6013-4CA1-908B-81BC4A97F1BC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C1AD9A8-3C87-4959-B604-B0F3C1D2276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4F28A7-D79C-41F2-A6D0-6FD34ECAA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D4DACE60-3AC6-4C73-B72B-0457BF1FF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869C7E-8B56-4345-8D57-829DA626DDDF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B0F7267-F61C-432F-A709-C68604C39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A47574F8-FEB1-4F34-848D-E953B6B92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23613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수정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조직원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AE82A9D-7478-423B-846E-7D477F9B961F}"/>
              </a:ext>
            </a:extLst>
          </p:cNvPr>
          <p:cNvGrpSpPr/>
          <p:nvPr/>
        </p:nvGrpSpPr>
        <p:grpSpPr>
          <a:xfrm>
            <a:off x="4447824" y="3025559"/>
            <a:ext cx="2967584" cy="1958325"/>
            <a:chOff x="5351395" y="2988067"/>
            <a:chExt cx="2967584" cy="1958325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3C968665-412B-4B60-96AB-1C76667124D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CE135D2-1DDF-4631-A637-5F19D3C5B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867" y="3148093"/>
              <a:ext cx="734731" cy="821902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D4E486E-DDDB-489A-B275-A06B5332C93D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 팀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</a:t>
              </a:r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apeach@groub.com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010-1234-1234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내선번호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070-1234-5678</a:t>
              </a: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5F9969-2A67-4AAB-8A07-1D8FB4FE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957" y="4320517"/>
              <a:ext cx="170769" cy="194821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6B63E3ED-F734-4D64-B1EA-58A0C26A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640" y="4080750"/>
              <a:ext cx="179086" cy="127897"/>
            </a:xfrm>
            <a:prstGeom prst="rect">
              <a:avLst/>
            </a:prstGeom>
            <a:noFill/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9A2799D-0A69-4F30-BE52-407F651B31E2}"/>
                </a:ext>
              </a:extLst>
            </p:cNvPr>
            <p:cNvSpPr txBox="1"/>
            <p:nvPr/>
          </p:nvSpPr>
          <p:spPr>
            <a:xfrm>
              <a:off x="7754047" y="2988067"/>
              <a:ext cx="418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나눔스퀘어 네오 ExtraBold" panose="00000900000000000000" pitchFamily="2" charset="-127"/>
                </a:rPr>
                <a:t>★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715FBE21-05C0-4014-9E5A-A2A149B99A53}"/>
                </a:ext>
              </a:extLst>
            </p:cNvPr>
            <p:cNvSpPr/>
            <p:nvPr/>
          </p:nvSpPr>
          <p:spPr>
            <a:xfrm>
              <a:off x="5755101" y="4069046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 보내기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63103E63-A4D3-4B5F-B477-F88A0FDD5E18}"/>
                </a:ext>
              </a:extLst>
            </p:cNvPr>
            <p:cNvSpPr/>
            <p:nvPr/>
          </p:nvSpPr>
          <p:spPr>
            <a:xfrm>
              <a:off x="5750338" y="4328604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보내기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E7F702F-A50B-4B75-B57B-020761B7A050}"/>
              </a:ext>
            </a:extLst>
          </p:cNvPr>
          <p:cNvSpPr txBox="1"/>
          <p:nvPr/>
        </p:nvSpPr>
        <p:spPr>
          <a:xfrm>
            <a:off x="5188789" y="283442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5FB4B8-7FA9-4D5E-86B4-7D0C25F2CEB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86" y="4616303"/>
            <a:ext cx="194188" cy="19418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267D89D1-186E-41DC-A897-1984B6F87237}"/>
              </a:ext>
            </a:extLst>
          </p:cNvPr>
          <p:cNvSpPr txBox="1"/>
          <p:nvPr/>
        </p:nvSpPr>
        <p:spPr>
          <a:xfrm>
            <a:off x="4793746" y="4615699"/>
            <a:ext cx="236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수정하기</a:t>
            </a:r>
            <a:endParaRPr lang="en-US" altLang="ko-KR" sz="9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F490C4AA-C810-4878-A60C-7A3FC9BE3FC5}"/>
              </a:ext>
            </a:extLst>
          </p:cNvPr>
          <p:cNvSpPr/>
          <p:nvPr/>
        </p:nvSpPr>
        <p:spPr>
          <a:xfrm>
            <a:off x="5556546" y="3225509"/>
            <a:ext cx="1188625" cy="167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마케팅 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        </a:t>
            </a:r>
            <a:r>
              <a:rPr lang="ko-KR" altLang="en-US" sz="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2401079-787F-4E98-A88E-E8A681727547}"/>
              </a:ext>
            </a:extLst>
          </p:cNvPr>
          <p:cNvSpPr/>
          <p:nvPr/>
        </p:nvSpPr>
        <p:spPr>
          <a:xfrm>
            <a:off x="5833049" y="4074513"/>
            <a:ext cx="1188625" cy="1750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변경하실 메일 주소를 입력하세요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2B165BD9-F3AA-4129-AD89-7478FCFD79D9}"/>
              </a:ext>
            </a:extLst>
          </p:cNvPr>
          <p:cNvSpPr/>
          <p:nvPr/>
        </p:nvSpPr>
        <p:spPr>
          <a:xfrm>
            <a:off x="5988968" y="4308303"/>
            <a:ext cx="1188625" cy="1750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변경하실 번호를 입력하세요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57F93A57-D980-49FC-B9F8-A01ADDA325AB}"/>
              </a:ext>
            </a:extLst>
          </p:cNvPr>
          <p:cNvSpPr/>
          <p:nvPr/>
        </p:nvSpPr>
        <p:spPr>
          <a:xfrm>
            <a:off x="5994842" y="4543988"/>
            <a:ext cx="1188625" cy="1750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변경하실 번호를 입력하세요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4251654" y="43866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E5873CA3-4A77-4521-A461-3614A8465DE5}"/>
              </a:ext>
            </a:extLst>
          </p:cNvPr>
          <p:cNvSpPr/>
          <p:nvPr/>
        </p:nvSpPr>
        <p:spPr>
          <a:xfrm>
            <a:off x="5555499" y="3637709"/>
            <a:ext cx="690648" cy="239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어피치</a:t>
            </a:r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1031D5CD-60AD-4652-935B-15B6873DC37F}"/>
              </a:ext>
            </a:extLst>
          </p:cNvPr>
          <p:cNvSpPr/>
          <p:nvPr/>
        </p:nvSpPr>
        <p:spPr>
          <a:xfrm>
            <a:off x="6302158" y="3640798"/>
            <a:ext cx="690648" cy="239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대리 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749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9680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조직원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ID</a:t>
                      </a:r>
                      <a:r>
                        <a:rPr lang="ko-KR" altLang="en-US" sz="1100" b="1" dirty="0"/>
                        <a:t>로 접속했을 때의 조직도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68031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메뉴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창이 출력되고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정보를 입력할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파일을 업로드할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72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메뉴에 들어가면 조직원을 추가할 수 있는 메뉴가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비어있는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네임카드에 정보를 입력할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정보는 하단의 파일 업로드를 통해 진행할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작성을 완료하고 저장을 누르게 되면 해당 사원의 정보가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저장된다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23613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수정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조직원 추가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203A7A5-0E49-497A-A5A5-4F6FEF1982A6}"/>
              </a:ext>
            </a:extLst>
          </p:cNvPr>
          <p:cNvGrpSpPr/>
          <p:nvPr/>
        </p:nvGrpSpPr>
        <p:grpSpPr>
          <a:xfrm>
            <a:off x="2071072" y="2299018"/>
            <a:ext cx="5608620" cy="3936628"/>
            <a:chOff x="1824529" y="799073"/>
            <a:chExt cx="5564090" cy="5481704"/>
          </a:xfrm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8EDF97E-1F46-4CB0-9F82-C67CF9AB94E8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F91ED90-A777-4042-8FA5-74D3020514F4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조직원 추가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28F6C-FA79-4128-903D-2D0678B3246A}"/>
              </a:ext>
            </a:extLst>
          </p:cNvPr>
          <p:cNvGrpSpPr/>
          <p:nvPr/>
        </p:nvGrpSpPr>
        <p:grpSpPr>
          <a:xfrm>
            <a:off x="3447160" y="3175388"/>
            <a:ext cx="2967584" cy="1955587"/>
            <a:chOff x="5351395" y="2990805"/>
            <a:chExt cx="2967584" cy="1955587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EE4A9BFC-489D-4E13-B32E-60B0D7BB1A6A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2FF5124-960E-4D4A-A10F-4B6C6B02E704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푸르댕댕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코니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cony@bluedaeng.co.kr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010-1111-2222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7A99F19-BA25-40ED-8E8A-C8493B78DB6F}"/>
              </a:ext>
            </a:extLst>
          </p:cNvPr>
          <p:cNvGrpSpPr/>
          <p:nvPr/>
        </p:nvGrpSpPr>
        <p:grpSpPr>
          <a:xfrm>
            <a:off x="3471726" y="5396332"/>
            <a:ext cx="2835204" cy="216377"/>
            <a:chOff x="4462745" y="4804675"/>
            <a:chExt cx="2835204" cy="216377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C8A78AC-C334-42D4-96B7-0E63ADEB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745" y="4804675"/>
              <a:ext cx="201486" cy="201486"/>
            </a:xfrm>
            <a:prstGeom prst="rect">
              <a:avLst/>
            </a:prstGeom>
          </p:spPr>
        </p:pic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2BE6DAA-1A2C-49FD-94E0-E430810239E2}"/>
                </a:ext>
              </a:extLst>
            </p:cNvPr>
            <p:cNvSpPr/>
            <p:nvPr/>
          </p:nvSpPr>
          <p:spPr>
            <a:xfrm>
              <a:off x="4722006" y="4810458"/>
              <a:ext cx="1930236" cy="21059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 파일을 업로드 해주세요</a:t>
              </a:r>
              <a:r>
                <a:rPr lang="en-US" altLang="ko-KR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9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4EC49698-7186-4C17-B9F2-036B300A0525}"/>
                </a:ext>
              </a:extLst>
            </p:cNvPr>
            <p:cNvSpPr/>
            <p:nvPr/>
          </p:nvSpPr>
          <p:spPr>
            <a:xfrm>
              <a:off x="6705634" y="4804675"/>
              <a:ext cx="592315" cy="210594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업로드</a:t>
              </a:r>
            </a:p>
          </p:txBody>
        </p:sp>
      </p:grp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D449BEBE-CBD8-420B-A9C5-563BCC17AF50}"/>
              </a:ext>
            </a:extLst>
          </p:cNvPr>
          <p:cNvSpPr/>
          <p:nvPr/>
        </p:nvSpPr>
        <p:spPr>
          <a:xfrm>
            <a:off x="4569506" y="4796906"/>
            <a:ext cx="525828" cy="22329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D9193D1-3197-4A83-99A0-71278301FE3E}"/>
              </a:ext>
            </a:extLst>
          </p:cNvPr>
          <p:cNvSpPr txBox="1"/>
          <p:nvPr/>
        </p:nvSpPr>
        <p:spPr>
          <a:xfrm>
            <a:off x="373526" y="322332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300D7E6-F4E8-456A-95AF-E8A712DBA7F6}"/>
              </a:ext>
            </a:extLst>
          </p:cNvPr>
          <p:cNvSpPr txBox="1"/>
          <p:nvPr/>
        </p:nvSpPr>
        <p:spPr>
          <a:xfrm>
            <a:off x="3075792" y="51677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5200AFA4-6EB6-4DC0-B8EF-6588CFB891D4}"/>
              </a:ext>
            </a:extLst>
          </p:cNvPr>
          <p:cNvSpPr/>
          <p:nvPr/>
        </p:nvSpPr>
        <p:spPr>
          <a:xfrm>
            <a:off x="4586453" y="3387541"/>
            <a:ext cx="1188625" cy="167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부서명을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40576C26-3666-4FF4-B65E-8A6ACF35334E}"/>
              </a:ext>
            </a:extLst>
          </p:cNvPr>
          <p:cNvSpPr/>
          <p:nvPr/>
        </p:nvSpPr>
        <p:spPr>
          <a:xfrm>
            <a:off x="4586453" y="3779640"/>
            <a:ext cx="582480" cy="2158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7E78D117-B072-4D45-9533-95C23FB239A2}"/>
              </a:ext>
            </a:extLst>
          </p:cNvPr>
          <p:cNvSpPr/>
          <p:nvPr/>
        </p:nvSpPr>
        <p:spPr>
          <a:xfrm>
            <a:off x="4828810" y="4205290"/>
            <a:ext cx="1045779" cy="1846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주소를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8BE647F7-F5CC-49AE-B537-793374E977A1}"/>
              </a:ext>
            </a:extLst>
          </p:cNvPr>
          <p:cNvSpPr/>
          <p:nvPr/>
        </p:nvSpPr>
        <p:spPr>
          <a:xfrm>
            <a:off x="4999293" y="4452462"/>
            <a:ext cx="1045779" cy="1847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6F170AF-4D45-4F79-A1D0-59713CB2D977}"/>
              </a:ext>
            </a:extLst>
          </p:cNvPr>
          <p:cNvSpPr/>
          <p:nvPr/>
        </p:nvSpPr>
        <p:spPr>
          <a:xfrm>
            <a:off x="3647406" y="3353362"/>
            <a:ext cx="751192" cy="8159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4AA506AA-6DBE-40A2-A900-BE7FCDC6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87" y="3495997"/>
            <a:ext cx="568288" cy="56828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69902BD-6F78-4C5E-9D8A-341750C29E28}"/>
              </a:ext>
            </a:extLst>
          </p:cNvPr>
          <p:cNvSpPr txBox="1"/>
          <p:nvPr/>
        </p:nvSpPr>
        <p:spPr>
          <a:xfrm>
            <a:off x="3154463" y="295661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FC68EB4-8566-43CE-B263-64F733E6BCC9}"/>
              </a:ext>
            </a:extLst>
          </p:cNvPr>
          <p:cNvSpPr txBox="1"/>
          <p:nvPr/>
        </p:nvSpPr>
        <p:spPr>
          <a:xfrm>
            <a:off x="4113625" y="45460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545CC7C-7543-4713-AFF3-3C6A511FF1E3}"/>
              </a:ext>
            </a:extLst>
          </p:cNvPr>
          <p:cNvSpPr/>
          <p:nvPr/>
        </p:nvSpPr>
        <p:spPr>
          <a:xfrm>
            <a:off x="5192598" y="3781675"/>
            <a:ext cx="582480" cy="2158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93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5475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개인정보 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개인정보 조회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로그인한 회원의 이름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사원번호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증명사진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생년월일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사인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도장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직급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부서 등의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이미지를 선택하여 증명사진을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얼굴인식 인공지능 기능을 위한 얼굴 등록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삭제를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음성인식 인공지능 기능을 위한 음성 등록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삭제를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09917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정보 중 사진 및 간략한 개인정보를 조회할 수 있는 화면으로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프로필 사진을 수정하거나 인공지능 활용을 위한 개인 생체 정보를 등록할 수 있는 화면이다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0D2BC1-4C57-4B62-A00B-B2C567F167C0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D588A-32DF-4945-8D4B-F1AE7E6FA81F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86DE41-B892-42EE-B82C-714FB634A6CF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3AA049-EE5F-4592-8939-7313E64EC49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150620-1AFF-48C6-8D60-5C8BE883706D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1C79B4-B6B5-4E4F-AA6D-B5348A41ADAE}"/>
              </a:ext>
            </a:extLst>
          </p:cNvPr>
          <p:cNvGrpSpPr/>
          <p:nvPr/>
        </p:nvGrpSpPr>
        <p:grpSpPr>
          <a:xfrm>
            <a:off x="2148707" y="1520888"/>
            <a:ext cx="5608620" cy="3480315"/>
            <a:chOff x="1824529" y="722067"/>
            <a:chExt cx="5564090" cy="410330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4AB886A-A223-497C-9037-97F79BA950D6}"/>
                </a:ext>
              </a:extLst>
            </p:cNvPr>
            <p:cNvSpPr/>
            <p:nvPr/>
          </p:nvSpPr>
          <p:spPr>
            <a:xfrm>
              <a:off x="1895211" y="993275"/>
              <a:ext cx="5493408" cy="38320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FB78BE-78B4-41CC-AB30-44809F7FDA07}"/>
                </a:ext>
              </a:extLst>
            </p:cNvPr>
            <p:cNvSpPr txBox="1"/>
            <p:nvPr/>
          </p:nvSpPr>
          <p:spPr>
            <a:xfrm>
              <a:off x="1824529" y="722067"/>
              <a:ext cx="2180166" cy="30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기본 정보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0DF11-2F79-47F9-AEAE-E1E0890276EF}"/>
              </a:ext>
            </a:extLst>
          </p:cNvPr>
          <p:cNvGraphicFramePr>
            <a:graphicFrameLocks noGrp="1"/>
          </p:cNvGraphicFramePr>
          <p:nvPr/>
        </p:nvGraphicFramePr>
        <p:xfrm>
          <a:off x="2371450" y="1863587"/>
          <a:ext cx="5206480" cy="2959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1620">
                  <a:extLst>
                    <a:ext uri="{9D8B030D-6E8A-4147-A177-3AD203B41FA5}">
                      <a16:colId xmlns:a16="http://schemas.microsoft.com/office/drawing/2014/main" val="2064286823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200085398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54763002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391015595"/>
                    </a:ext>
                  </a:extLst>
                </a:gridCol>
              </a:tblGrid>
              <a:tr h="151409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서명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53338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이지은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사원 번호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202003001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933086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생년월일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1993-05-16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입사일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2023-03-05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769769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회사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그루브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232992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직급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대리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직책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팀원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1025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ADAEDF17-6372-45C0-97BC-CE6121F9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64" y="1903529"/>
            <a:ext cx="1062335" cy="11821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5C3D0E-096F-479D-BF0C-8DDD7BB99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35" y="2075877"/>
            <a:ext cx="1062336" cy="106233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F05CE1-3300-4BBB-87AB-B61B42F119E7}"/>
              </a:ext>
            </a:extLst>
          </p:cNvPr>
          <p:cNvGrpSpPr/>
          <p:nvPr/>
        </p:nvGrpSpPr>
        <p:grpSpPr>
          <a:xfrm>
            <a:off x="2148707" y="5071405"/>
            <a:ext cx="5608620" cy="1464393"/>
            <a:chOff x="1824529" y="393457"/>
            <a:chExt cx="5564090" cy="454703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2809AB6-17A7-476C-BE7F-921E02D98C0C}"/>
                </a:ext>
              </a:extLst>
            </p:cNvPr>
            <p:cNvSpPr/>
            <p:nvPr/>
          </p:nvSpPr>
          <p:spPr>
            <a:xfrm>
              <a:off x="1895211" y="1108402"/>
              <a:ext cx="5493408" cy="38320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0259F6-B846-42DA-9120-6E2049BDCED5}"/>
                </a:ext>
              </a:extLst>
            </p:cNvPr>
            <p:cNvSpPr txBox="1"/>
            <p:nvPr/>
          </p:nvSpPr>
          <p:spPr>
            <a:xfrm>
              <a:off x="1824529" y="393457"/>
              <a:ext cx="2180166" cy="81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인식 정보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560AC2-DBBF-47BB-9CD3-0C48D415355A}"/>
              </a:ext>
            </a:extLst>
          </p:cNvPr>
          <p:cNvSpPr txBox="1"/>
          <p:nvPr/>
        </p:nvSpPr>
        <p:spPr>
          <a:xfrm>
            <a:off x="1816112" y="138550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0C49B17-5A2F-4171-8AB9-04114EC64226}"/>
              </a:ext>
            </a:extLst>
          </p:cNvPr>
          <p:cNvGrpSpPr/>
          <p:nvPr/>
        </p:nvGrpSpPr>
        <p:grpSpPr>
          <a:xfrm>
            <a:off x="3635593" y="5472458"/>
            <a:ext cx="2447965" cy="879341"/>
            <a:chOff x="3719570" y="5472458"/>
            <a:chExt cx="2447965" cy="8793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95A9F8-7EC1-4D48-86E4-FC09A6D90AF3}"/>
                </a:ext>
              </a:extLst>
            </p:cNvPr>
            <p:cNvSpPr txBox="1"/>
            <p:nvPr/>
          </p:nvSpPr>
          <p:spPr>
            <a:xfrm>
              <a:off x="3972302" y="5537507"/>
              <a:ext cx="103529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얼굴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음성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322E77E-CC3D-4268-BDDB-573AA0D69724}"/>
                </a:ext>
              </a:extLst>
            </p:cNvPr>
            <p:cNvSpPr/>
            <p:nvPr/>
          </p:nvSpPr>
          <p:spPr>
            <a:xfrm>
              <a:off x="4570982" y="5485186"/>
              <a:ext cx="717245" cy="3591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C1C3F92-2299-418A-B22E-076D5EB02A5C}"/>
                </a:ext>
              </a:extLst>
            </p:cNvPr>
            <p:cNvSpPr/>
            <p:nvPr/>
          </p:nvSpPr>
          <p:spPr>
            <a:xfrm>
              <a:off x="5450290" y="5472458"/>
              <a:ext cx="717245" cy="35917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CE4809A-4C51-4B22-9051-5819A89CDE4F}"/>
                </a:ext>
              </a:extLst>
            </p:cNvPr>
            <p:cNvSpPr/>
            <p:nvPr/>
          </p:nvSpPr>
          <p:spPr>
            <a:xfrm>
              <a:off x="4570982" y="5992626"/>
              <a:ext cx="717245" cy="3591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D9325DC-A89C-4A10-8F36-FD26205AC77B}"/>
                </a:ext>
              </a:extLst>
            </p:cNvPr>
            <p:cNvSpPr/>
            <p:nvPr/>
          </p:nvSpPr>
          <p:spPr>
            <a:xfrm>
              <a:off x="5450290" y="5979898"/>
              <a:ext cx="717245" cy="35917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237F847-DA07-4D39-844D-8C7C5060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096" y="6106220"/>
              <a:ext cx="217108" cy="21710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13B119D-6677-4DBE-9206-446F7CC6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570" y="5563266"/>
              <a:ext cx="217108" cy="21710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ADF3A2D-3280-4642-89E8-4C083A72F1C3}"/>
              </a:ext>
            </a:extLst>
          </p:cNvPr>
          <p:cNvSpPr txBox="1"/>
          <p:nvPr/>
        </p:nvSpPr>
        <p:spPr>
          <a:xfrm>
            <a:off x="3417254" y="17736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2D22681-7494-4261-9100-4E97CA6742B8}"/>
              </a:ext>
            </a:extLst>
          </p:cNvPr>
          <p:cNvSpPr/>
          <p:nvPr/>
        </p:nvSpPr>
        <p:spPr>
          <a:xfrm>
            <a:off x="3696080" y="3145323"/>
            <a:ext cx="750213" cy="1223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이지은</a:t>
            </a:r>
            <a:r>
              <a:rPr lang="en-US" altLang="ko-KR" sz="7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.jpg</a:t>
            </a:r>
            <a:endParaRPr lang="ko-KR" altLang="en-US" sz="7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6856217-D608-4913-A0DD-0FBD1F460EA7}"/>
              </a:ext>
            </a:extLst>
          </p:cNvPr>
          <p:cNvSpPr/>
          <p:nvPr/>
        </p:nvSpPr>
        <p:spPr>
          <a:xfrm>
            <a:off x="4502499" y="3145323"/>
            <a:ext cx="421124" cy="122311"/>
          </a:xfrm>
          <a:prstGeom prst="roundRect">
            <a:avLst>
              <a:gd name="adj" fmla="val 16667"/>
            </a:avLst>
          </a:prstGeom>
          <a:solidFill>
            <a:srgbClr val="2F559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파일선택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4DA89-D7C7-41BC-A327-2C450564F78C}"/>
              </a:ext>
            </a:extLst>
          </p:cNvPr>
          <p:cNvSpPr txBox="1"/>
          <p:nvPr/>
        </p:nvSpPr>
        <p:spPr>
          <a:xfrm>
            <a:off x="3112898" y="53016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CF435-93B5-4EE6-8C83-7A3043A54A49}"/>
              </a:ext>
            </a:extLst>
          </p:cNvPr>
          <p:cNvSpPr txBox="1"/>
          <p:nvPr/>
        </p:nvSpPr>
        <p:spPr>
          <a:xfrm>
            <a:off x="3123534" y="589301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81922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입력하여 사용자를 재확인한 이후 비밀번호를 변경할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 하고자 하는 비밀번호를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 입력하여 일치 여부를 확인한다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변경 버튼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변경할 수 있는 화면으로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 받아 사용자를 식별하고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변경할 비밀번호를 재차 입력하여 사용자 실수를 방지한다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3CF3CA-B182-4FEE-AD27-FC968D36C61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785F-1DD7-4496-921A-F8A66DF313EC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12098-FAD1-4DB8-AF1D-896D4CF4968D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C144FE-E03E-4016-A17A-08B4A5D29D5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F124C-4D2B-4CAE-8FDB-A6C8FF3F494B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B6164C-F031-423D-9FDF-729FFC9176BE}"/>
              </a:ext>
            </a:extLst>
          </p:cNvPr>
          <p:cNvGrpSpPr/>
          <p:nvPr/>
        </p:nvGrpSpPr>
        <p:grpSpPr>
          <a:xfrm>
            <a:off x="2202915" y="2284330"/>
            <a:ext cx="5608620" cy="3480315"/>
            <a:chOff x="1824529" y="722067"/>
            <a:chExt cx="5564090" cy="410330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FD76CA-1D78-4301-B5C2-AA70EF1B7BBB}"/>
                </a:ext>
              </a:extLst>
            </p:cNvPr>
            <p:cNvSpPr/>
            <p:nvPr/>
          </p:nvSpPr>
          <p:spPr>
            <a:xfrm>
              <a:off x="1895211" y="993275"/>
              <a:ext cx="5493408" cy="38320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E2A7B-F127-4D2B-A8BB-F4D895BBC5FD}"/>
                </a:ext>
              </a:extLst>
            </p:cNvPr>
            <p:cNvSpPr txBox="1"/>
            <p:nvPr/>
          </p:nvSpPr>
          <p:spPr>
            <a:xfrm>
              <a:off x="1824529" y="722067"/>
              <a:ext cx="2180166" cy="30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비밀번호 변경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7E96C5-16E1-4B16-922D-A17D9E09EB36}"/>
              </a:ext>
            </a:extLst>
          </p:cNvPr>
          <p:cNvGrpSpPr/>
          <p:nvPr/>
        </p:nvGrpSpPr>
        <p:grpSpPr>
          <a:xfrm>
            <a:off x="3492565" y="3582170"/>
            <a:ext cx="3034806" cy="1915886"/>
            <a:chOff x="3060374" y="2857549"/>
            <a:chExt cx="3034806" cy="191588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5E39CA5-C391-40CD-AE7E-9CC159F06F94}"/>
                </a:ext>
              </a:extLst>
            </p:cNvPr>
            <p:cNvSpPr/>
            <p:nvPr/>
          </p:nvSpPr>
          <p:spPr>
            <a:xfrm>
              <a:off x="3061194" y="2857549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현재 비밀번호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6F6C833-91EC-44A1-8282-5CD0678DB1C7}"/>
                </a:ext>
              </a:extLst>
            </p:cNvPr>
            <p:cNvSpPr/>
            <p:nvPr/>
          </p:nvSpPr>
          <p:spPr>
            <a:xfrm>
              <a:off x="3060374" y="3354579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변경할 비밀번호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7D3BBB9-5551-4022-80F3-E04EA86CCFBA}"/>
                </a:ext>
              </a:extLst>
            </p:cNvPr>
            <p:cNvSpPr/>
            <p:nvPr/>
          </p:nvSpPr>
          <p:spPr>
            <a:xfrm>
              <a:off x="3060374" y="3863447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변경할 비밀번호 확인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6F95A15-8DCD-4327-92C6-10035EA27E79}"/>
                </a:ext>
              </a:extLst>
            </p:cNvPr>
            <p:cNvSpPr/>
            <p:nvPr/>
          </p:nvSpPr>
          <p:spPr>
            <a:xfrm>
              <a:off x="3060374" y="4402592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비밀번호 변경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746076-0B54-41CA-8763-C6952C407AAA}"/>
              </a:ext>
            </a:extLst>
          </p:cNvPr>
          <p:cNvSpPr txBox="1"/>
          <p:nvPr/>
        </p:nvSpPr>
        <p:spPr>
          <a:xfrm>
            <a:off x="2739876" y="3132836"/>
            <a:ext cx="4748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비밀번호는 영문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숫자 혼합과 특수문자를 포함하여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 이상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 이하여야 합니다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6BD967-6DF7-4821-9A4E-8D3151A0F816}"/>
              </a:ext>
            </a:extLst>
          </p:cNvPr>
          <p:cNvSpPr txBox="1"/>
          <p:nvPr/>
        </p:nvSpPr>
        <p:spPr>
          <a:xfrm>
            <a:off x="4122861" y="2479425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B0048-025A-41C7-B90E-AE2CFDA7E5E8}"/>
              </a:ext>
            </a:extLst>
          </p:cNvPr>
          <p:cNvSpPr txBox="1"/>
          <p:nvPr/>
        </p:nvSpPr>
        <p:spPr>
          <a:xfrm>
            <a:off x="2938551" y="34520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B8BE76-BA43-4AA0-806F-0AB4E95B3BD4}"/>
              </a:ext>
            </a:extLst>
          </p:cNvPr>
          <p:cNvSpPr txBox="1"/>
          <p:nvPr/>
        </p:nvSpPr>
        <p:spPr>
          <a:xfrm>
            <a:off x="2954903" y="39181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A08DE-18CF-4E19-AEEA-BD49B56A2E4F}"/>
              </a:ext>
            </a:extLst>
          </p:cNvPr>
          <p:cNvSpPr txBox="1"/>
          <p:nvPr/>
        </p:nvSpPr>
        <p:spPr>
          <a:xfrm>
            <a:off x="2976118" y="497519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06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2759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 시 보안 수준을 검증할 수 있는 </a:t>
                      </a:r>
                      <a:r>
                        <a:rPr lang="ko-KR" altLang="en-US" sz="1100" b="1" dirty="0" err="1"/>
                        <a:t>알람창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입력하여 사용자를 재확인한 이후 비밀번호를 변경할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 하고자 하는 비밀번호를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 입력하여 일치 여부를 확인한다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정규 표현식에 의해 보안수준을 검증한다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변경할 수 있는 화면으로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 받아 사용자를 식별하고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변경할 비밀번호를 재차 입력하여 사용자 실수를 방지한다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3CF3CA-B182-4FEE-AD27-FC968D36C61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785F-1DD7-4496-921A-F8A66DF313EC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12098-FAD1-4DB8-AF1D-896D4CF4968D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C144FE-E03E-4016-A17A-08B4A5D29D5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F124C-4D2B-4CAE-8FDB-A6C8FF3F494B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4B0048-025A-41C7-B90E-AE2CFDA7E5E8}"/>
              </a:ext>
            </a:extLst>
          </p:cNvPr>
          <p:cNvSpPr txBox="1"/>
          <p:nvPr/>
        </p:nvSpPr>
        <p:spPr>
          <a:xfrm>
            <a:off x="2162802" y="334065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6A5736-6152-486C-8C96-CA4B13189D43}"/>
              </a:ext>
            </a:extLst>
          </p:cNvPr>
          <p:cNvGrpSpPr/>
          <p:nvPr/>
        </p:nvGrpSpPr>
        <p:grpSpPr>
          <a:xfrm>
            <a:off x="2660481" y="1723482"/>
            <a:ext cx="4594820" cy="1421719"/>
            <a:chOff x="3885517" y="2266132"/>
            <a:chExt cx="4594820" cy="142171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BCEEAAB-BA7D-4025-8B61-6032FBE5482D}"/>
                </a:ext>
              </a:extLst>
            </p:cNvPr>
            <p:cNvSpPr/>
            <p:nvPr/>
          </p:nvSpPr>
          <p:spPr>
            <a:xfrm>
              <a:off x="3885517" y="2266132"/>
              <a:ext cx="4594820" cy="1421719"/>
            </a:xfrm>
            <a:prstGeom prst="roundRect">
              <a:avLst>
                <a:gd name="adj" fmla="val 4754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Groub.com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내용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</a:p>
            <a:p>
              <a:endParaRPr lang="en-US" altLang="ko-KR" sz="500" b="1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현재 비밀번호가 일치하지 않습니다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.</a:t>
              </a: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F65DB89-35E9-4787-B6C5-2710B612F757}"/>
                </a:ext>
              </a:extLst>
            </p:cNvPr>
            <p:cNvSpPr/>
            <p:nvPr/>
          </p:nvSpPr>
          <p:spPr>
            <a:xfrm>
              <a:off x="7699120" y="3161256"/>
              <a:ext cx="621460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확인</a:t>
              </a:r>
              <a:endPara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41975A7-3334-43FF-B7D5-606915DA8491}"/>
              </a:ext>
            </a:extLst>
          </p:cNvPr>
          <p:cNvGrpSpPr/>
          <p:nvPr/>
        </p:nvGrpSpPr>
        <p:grpSpPr>
          <a:xfrm>
            <a:off x="2660481" y="3371954"/>
            <a:ext cx="4594820" cy="1421719"/>
            <a:chOff x="3885517" y="2266132"/>
            <a:chExt cx="4594820" cy="142171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EF61877-4184-4025-B65B-9813D8961B1A}"/>
                </a:ext>
              </a:extLst>
            </p:cNvPr>
            <p:cNvSpPr/>
            <p:nvPr/>
          </p:nvSpPr>
          <p:spPr>
            <a:xfrm>
              <a:off x="3885517" y="2266132"/>
              <a:ext cx="4594820" cy="1421719"/>
            </a:xfrm>
            <a:prstGeom prst="roundRect">
              <a:avLst>
                <a:gd name="adj" fmla="val 4754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Groub.com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내용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</a:p>
            <a:p>
              <a:endParaRPr lang="en-US" altLang="ko-KR" sz="500" b="1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비밀번호와 비밀번호 확인이 일치하지 않습니다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.</a:t>
              </a: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20FDD5C-6D40-483A-AE00-4DB90EDBD12D}"/>
                </a:ext>
              </a:extLst>
            </p:cNvPr>
            <p:cNvSpPr/>
            <p:nvPr/>
          </p:nvSpPr>
          <p:spPr>
            <a:xfrm>
              <a:off x="7699120" y="3161256"/>
              <a:ext cx="621460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확인</a:t>
              </a:r>
              <a:endPara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3E2657-13A2-4EBA-AFCC-C8F8C882298E}"/>
              </a:ext>
            </a:extLst>
          </p:cNvPr>
          <p:cNvGrpSpPr/>
          <p:nvPr/>
        </p:nvGrpSpPr>
        <p:grpSpPr>
          <a:xfrm>
            <a:off x="2652941" y="4989124"/>
            <a:ext cx="4594820" cy="1421719"/>
            <a:chOff x="3885517" y="2266132"/>
            <a:chExt cx="4594820" cy="142171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D646013-35EA-40BA-8811-670C2E5860D9}"/>
                </a:ext>
              </a:extLst>
            </p:cNvPr>
            <p:cNvSpPr/>
            <p:nvPr/>
          </p:nvSpPr>
          <p:spPr>
            <a:xfrm>
              <a:off x="3885517" y="2266132"/>
              <a:ext cx="4594820" cy="1421719"/>
            </a:xfrm>
            <a:prstGeom prst="roundRect">
              <a:avLst>
                <a:gd name="adj" fmla="val 4754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Groub.com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내용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</a:p>
            <a:p>
              <a:endParaRPr lang="en-US" altLang="ko-KR" sz="500" b="1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비밀번호는 숫자와 영문을 조합하여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8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자 이상 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20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자 이하로 해주십시오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.</a:t>
              </a: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E74F08D-1678-46CF-ABA1-0C41FE2A83DA}"/>
                </a:ext>
              </a:extLst>
            </p:cNvPr>
            <p:cNvSpPr/>
            <p:nvPr/>
          </p:nvSpPr>
          <p:spPr>
            <a:xfrm>
              <a:off x="7699120" y="3161256"/>
              <a:ext cx="621460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확인</a:t>
              </a:r>
              <a:endPara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9C673B-BF19-48C4-9079-F1321AFB3DC3}"/>
              </a:ext>
            </a:extLst>
          </p:cNvPr>
          <p:cNvSpPr txBox="1"/>
          <p:nvPr/>
        </p:nvSpPr>
        <p:spPr>
          <a:xfrm>
            <a:off x="2191061" y="17736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F1669-53BB-4AC1-A230-402794EBC22F}"/>
              </a:ext>
            </a:extLst>
          </p:cNvPr>
          <p:cNvSpPr txBox="1"/>
          <p:nvPr/>
        </p:nvSpPr>
        <p:spPr>
          <a:xfrm>
            <a:off x="2205093" y="482497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91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6592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접속 로그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접속 로그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된 아이디의 접속 로그의 목록을 확인한다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로그의 접속한 장치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로그인한 아이디의 접속로그를 확인할 수 있는 화면으로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장치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접속 위치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접속 시간을 표시하여 부정한 접속이 있었는지를 확인할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3CF3CA-B182-4FEE-AD27-FC968D36C61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785F-1DD7-4496-921A-F8A66DF313EC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12098-FAD1-4DB8-AF1D-896D4CF4968D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C144FE-E03E-4016-A17A-08B4A5D29D5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F124C-4D2B-4CAE-8FDB-A6C8FF3F494B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B6164C-F031-423D-9FDF-729FFC9176BE}"/>
              </a:ext>
            </a:extLst>
          </p:cNvPr>
          <p:cNvGrpSpPr/>
          <p:nvPr/>
        </p:nvGrpSpPr>
        <p:grpSpPr>
          <a:xfrm>
            <a:off x="2148707" y="2407296"/>
            <a:ext cx="5608620" cy="3480315"/>
            <a:chOff x="1824529" y="722067"/>
            <a:chExt cx="5564090" cy="410330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FD76CA-1D78-4301-B5C2-AA70EF1B7BBB}"/>
                </a:ext>
              </a:extLst>
            </p:cNvPr>
            <p:cNvSpPr/>
            <p:nvPr/>
          </p:nvSpPr>
          <p:spPr>
            <a:xfrm>
              <a:off x="1895211" y="993275"/>
              <a:ext cx="5493408" cy="38320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E2A7B-F127-4D2B-A8BB-F4D895BBC5FD}"/>
                </a:ext>
              </a:extLst>
            </p:cNvPr>
            <p:cNvSpPr txBox="1"/>
            <p:nvPr/>
          </p:nvSpPr>
          <p:spPr>
            <a:xfrm>
              <a:off x="1824529" y="722067"/>
              <a:ext cx="2180166" cy="30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접속로그 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6E2C32-49D5-469C-A074-57D6C76E7E06}"/>
              </a:ext>
            </a:extLst>
          </p:cNvPr>
          <p:cNvSpPr/>
          <p:nvPr/>
        </p:nvSpPr>
        <p:spPr>
          <a:xfrm>
            <a:off x="2313616" y="2739339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B944A-76EC-4500-8149-3902958737DC}"/>
              </a:ext>
            </a:extLst>
          </p:cNvPr>
          <p:cNvSpPr txBox="1"/>
          <p:nvPr/>
        </p:nvSpPr>
        <p:spPr>
          <a:xfrm>
            <a:off x="2578644" y="2726767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장치                                접속 위치                                    접속시간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7F5EC-6C8C-408D-A239-4A070EB763E6}"/>
              </a:ext>
            </a:extLst>
          </p:cNvPr>
          <p:cNvSpPr txBox="1"/>
          <p:nvPr/>
        </p:nvSpPr>
        <p:spPr>
          <a:xfrm>
            <a:off x="2313989" y="3048954"/>
            <a:ext cx="551458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2023-06-06 12:58</a:t>
            </a:r>
          </a:p>
          <a:p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2023-06-06 08:50</a:t>
            </a:r>
          </a:p>
          <a:p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2023-06-05 13:05</a:t>
            </a:r>
          </a:p>
          <a:p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2023-06-05 08:52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3752AF-5B0C-47E9-A58F-4B80876E843A}"/>
              </a:ext>
            </a:extLst>
          </p:cNvPr>
          <p:cNvSpPr txBox="1"/>
          <p:nvPr/>
        </p:nvSpPr>
        <p:spPr>
          <a:xfrm>
            <a:off x="5729686" y="25155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B0048-025A-41C7-B90E-AE2CFDA7E5E8}"/>
              </a:ext>
            </a:extLst>
          </p:cNvPr>
          <p:cNvSpPr txBox="1"/>
          <p:nvPr/>
        </p:nvSpPr>
        <p:spPr>
          <a:xfrm>
            <a:off x="2062197" y="291901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9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7DC0DB-F3A9-4EF3-BCF7-D75FC0AE945C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3104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사람을 동록해야지만 보낼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참조는 직접 입력할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메일 주소를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첨부가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8719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첨부한 파일 목록이 아래에 추가됨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57558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내용을 입력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85845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보내기 위해서는 받는 사람이 필수적으로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존재해야지만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보낼 수 있으며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조직도에서 받아온 이메일 주소를 받는 사람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참조에 추가할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8072DC-E91A-4D85-9360-991C05E38780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메일쓰기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EA084E-C0EF-4ECC-8A03-F60F71351A9D}"/>
              </a:ext>
            </a:extLst>
          </p:cNvPr>
          <p:cNvGrpSpPr/>
          <p:nvPr/>
        </p:nvGrpSpPr>
        <p:grpSpPr>
          <a:xfrm>
            <a:off x="652739" y="1677438"/>
            <a:ext cx="7632947" cy="5040812"/>
            <a:chOff x="652739" y="1677438"/>
            <a:chExt cx="7632947" cy="50408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56A09E-206B-4F7D-9A14-3DA35C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739" y="1677438"/>
              <a:ext cx="7375894" cy="504081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EF2D35-D240-4AE0-A8F3-9019FAC33DB4}"/>
                </a:ext>
              </a:extLst>
            </p:cNvPr>
            <p:cNvSpPr/>
            <p:nvPr/>
          </p:nvSpPr>
          <p:spPr>
            <a:xfrm>
              <a:off x="6495440" y="5657222"/>
              <a:ext cx="1790246" cy="694565"/>
            </a:xfrm>
            <a:prstGeom prst="rect">
              <a:avLst/>
            </a:prstGeom>
            <a:solidFill>
              <a:srgbClr val="F9F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9D8E18-8530-466C-9BB5-19B460ED0DB8}"/>
                </a:ext>
              </a:extLst>
            </p:cNvPr>
            <p:cNvSpPr/>
            <p:nvPr/>
          </p:nvSpPr>
          <p:spPr>
            <a:xfrm>
              <a:off x="6245629" y="6325141"/>
              <a:ext cx="2011310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71D8E9-4A3F-40F0-964C-0FF488AC30FF}"/>
              </a:ext>
            </a:extLst>
          </p:cNvPr>
          <p:cNvSpPr txBox="1"/>
          <p:nvPr/>
        </p:nvSpPr>
        <p:spPr>
          <a:xfrm>
            <a:off x="341173" y="169968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512B9-F01F-4E89-8C45-7765AA1120C2}"/>
              </a:ext>
            </a:extLst>
          </p:cNvPr>
          <p:cNvSpPr txBox="1"/>
          <p:nvPr/>
        </p:nvSpPr>
        <p:spPr>
          <a:xfrm>
            <a:off x="361499" y="20690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D5988-1293-49CD-9398-D03270C5A2E1}"/>
              </a:ext>
            </a:extLst>
          </p:cNvPr>
          <p:cNvSpPr txBox="1"/>
          <p:nvPr/>
        </p:nvSpPr>
        <p:spPr>
          <a:xfrm>
            <a:off x="6960044" y="178668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4A3BB-5EE8-44B7-A31B-718D26A8C1C4}"/>
              </a:ext>
            </a:extLst>
          </p:cNvPr>
          <p:cNvSpPr txBox="1"/>
          <p:nvPr/>
        </p:nvSpPr>
        <p:spPr>
          <a:xfrm>
            <a:off x="2188752" y="621166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74ECC8-CA11-4F82-AFCB-FA720F9E3576}"/>
              </a:ext>
            </a:extLst>
          </p:cNvPr>
          <p:cNvSpPr txBox="1"/>
          <p:nvPr/>
        </p:nvSpPr>
        <p:spPr>
          <a:xfrm>
            <a:off x="342223" y="554989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79F87-972D-4A17-9EBF-1C9F035B958B}"/>
              </a:ext>
            </a:extLst>
          </p:cNvPr>
          <p:cNvSpPr txBox="1"/>
          <p:nvPr/>
        </p:nvSpPr>
        <p:spPr>
          <a:xfrm>
            <a:off x="796074" y="31503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7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7678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메일함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메일함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메을쓰기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넘어감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필터에 의해 정렬된 상태로 나옴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사람 이메일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제목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읽지 않음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메일 등의 필터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4011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기본적인 받은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메일쓰기가 가능하고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5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눌르면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모든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읽지 않은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읽은 메일 순으로 정렬되어서 나옴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기본적으로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날자정렬을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원칙으로 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4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누르면 메일 내용을 볼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메일함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9198AA-F2D5-420B-A6AB-2F149A87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r="-1" b="1002"/>
          <a:stretch/>
        </p:blipFill>
        <p:spPr>
          <a:xfrm>
            <a:off x="321304" y="2044233"/>
            <a:ext cx="7860611" cy="3953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BE0BDC-B78C-41C5-9E26-5D66DDA43D4D}"/>
              </a:ext>
            </a:extLst>
          </p:cNvPr>
          <p:cNvSpPr txBox="1"/>
          <p:nvPr/>
        </p:nvSpPr>
        <p:spPr>
          <a:xfrm>
            <a:off x="6922844" y="18705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374AA-BFC6-4A13-9244-ADF23FE81B1D}"/>
              </a:ext>
            </a:extLst>
          </p:cNvPr>
          <p:cNvSpPr txBox="1"/>
          <p:nvPr/>
        </p:nvSpPr>
        <p:spPr>
          <a:xfrm>
            <a:off x="-214" y="21447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29AB-B258-4BDD-97AC-AE53769CDA95}"/>
              </a:ext>
            </a:extLst>
          </p:cNvPr>
          <p:cNvSpPr txBox="1"/>
          <p:nvPr/>
        </p:nvSpPr>
        <p:spPr>
          <a:xfrm>
            <a:off x="385559" y="25536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E3B0D-E34A-4CD2-AFBE-8D6940C43759}"/>
              </a:ext>
            </a:extLst>
          </p:cNvPr>
          <p:cNvSpPr txBox="1"/>
          <p:nvPr/>
        </p:nvSpPr>
        <p:spPr>
          <a:xfrm>
            <a:off x="1536095" y="251684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5C7EC-0DDC-44F4-B928-9A26A3E23EC2}"/>
              </a:ext>
            </a:extLst>
          </p:cNvPr>
          <p:cNvSpPr txBox="1"/>
          <p:nvPr/>
        </p:nvSpPr>
        <p:spPr>
          <a:xfrm>
            <a:off x="1150322" y="18705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90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1BE34B-E72B-4B8F-A51A-CA870935A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 t="1386" r="446"/>
          <a:stretch/>
        </p:blipFill>
        <p:spPr>
          <a:xfrm>
            <a:off x="1567543" y="1677438"/>
            <a:ext cx="5918479" cy="497553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7819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세부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세부 내용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가기 기능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보관함으로 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휴지통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답장하기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메일로 넘어가기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4011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메일의 세부사항으로는 우선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가기 기능과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2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메일보관함으로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가기 기능이 있으며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번은 지금 보고 있는 해당 메일을 휴지통에 버리는 기능이며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4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번으로 답장하는 기능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5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해당 메일에서 이전 메일 보기 혹은 다음 메일 보기를 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 세부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E0BDC-B78C-41C5-9E26-5D66DDA43D4D}"/>
              </a:ext>
            </a:extLst>
          </p:cNvPr>
          <p:cNvSpPr txBox="1"/>
          <p:nvPr/>
        </p:nvSpPr>
        <p:spPr>
          <a:xfrm>
            <a:off x="1264377" y="14983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374AA-BFC6-4A13-9244-ADF23FE81B1D}"/>
              </a:ext>
            </a:extLst>
          </p:cNvPr>
          <p:cNvSpPr txBox="1"/>
          <p:nvPr/>
        </p:nvSpPr>
        <p:spPr>
          <a:xfrm>
            <a:off x="1773150" y="126692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29AB-B258-4BDD-97AC-AE53769CDA95}"/>
              </a:ext>
            </a:extLst>
          </p:cNvPr>
          <p:cNvSpPr txBox="1"/>
          <p:nvPr/>
        </p:nvSpPr>
        <p:spPr>
          <a:xfrm>
            <a:off x="2132028" y="12670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E3B0D-E34A-4CD2-AFBE-8D6940C43759}"/>
              </a:ext>
            </a:extLst>
          </p:cNvPr>
          <p:cNvSpPr txBox="1"/>
          <p:nvPr/>
        </p:nvSpPr>
        <p:spPr>
          <a:xfrm>
            <a:off x="1646324" y="59348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5C7EC-0DDC-44F4-B928-9A26A3E23EC2}"/>
              </a:ext>
            </a:extLst>
          </p:cNvPr>
          <p:cNvSpPr txBox="1"/>
          <p:nvPr/>
        </p:nvSpPr>
        <p:spPr>
          <a:xfrm>
            <a:off x="6829594" y="123288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72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F53213-677F-4CE9-AA54-CE137F7B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45" y="1395520"/>
            <a:ext cx="6856545" cy="520436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4176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메신저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 및 내용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초대 기능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인원 보기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입력하는 곳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4011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상태표시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9556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메일의 세부사항으로는 우선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가기 기능과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2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메일보관함으로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가기 기능이 있으며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번은 지금 보고 있는 해당 메일을 휴지통에 버리는 기능이며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4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번으로 답장하는 기능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5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해당 메일에서 이전 메일 보기 혹은 다음 메일 보기를 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마지막으로 상태 표시 기능인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번의 경우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초록색 원이면 접속 상태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노란색 원이면 자리 비움 등의 기능임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메신저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E0BDC-B78C-41C5-9E26-5D66DDA43D4D}"/>
              </a:ext>
            </a:extLst>
          </p:cNvPr>
          <p:cNvSpPr txBox="1"/>
          <p:nvPr/>
        </p:nvSpPr>
        <p:spPr>
          <a:xfrm>
            <a:off x="721839" y="166755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374AA-BFC6-4A13-9244-ADF23FE81B1D}"/>
              </a:ext>
            </a:extLst>
          </p:cNvPr>
          <p:cNvSpPr txBox="1"/>
          <p:nvPr/>
        </p:nvSpPr>
        <p:spPr>
          <a:xfrm>
            <a:off x="2927096" y="127709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29AB-B258-4BDD-97AC-AE53769CDA95}"/>
              </a:ext>
            </a:extLst>
          </p:cNvPr>
          <p:cNvSpPr txBox="1"/>
          <p:nvPr/>
        </p:nvSpPr>
        <p:spPr>
          <a:xfrm>
            <a:off x="7213437" y="160068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E3B0D-E34A-4CD2-AFBE-8D6940C43759}"/>
              </a:ext>
            </a:extLst>
          </p:cNvPr>
          <p:cNvSpPr txBox="1"/>
          <p:nvPr/>
        </p:nvSpPr>
        <p:spPr>
          <a:xfrm>
            <a:off x="2735203" y="614382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5C7EC-0DDC-44F4-B928-9A26A3E23EC2}"/>
              </a:ext>
            </a:extLst>
          </p:cNvPr>
          <p:cNvSpPr txBox="1"/>
          <p:nvPr/>
        </p:nvSpPr>
        <p:spPr>
          <a:xfrm>
            <a:off x="721839" y="61696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B71C79-2F4F-47DE-BDD5-015A6034927E}"/>
              </a:ext>
            </a:extLst>
          </p:cNvPr>
          <p:cNvSpPr/>
          <p:nvPr/>
        </p:nvSpPr>
        <p:spPr>
          <a:xfrm>
            <a:off x="5959969" y="6159640"/>
            <a:ext cx="1927987" cy="241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38122-6E06-493B-8CF5-37012D535888}"/>
              </a:ext>
            </a:extLst>
          </p:cNvPr>
          <p:cNvSpPr/>
          <p:nvPr/>
        </p:nvSpPr>
        <p:spPr>
          <a:xfrm>
            <a:off x="6096001" y="6458269"/>
            <a:ext cx="1882390" cy="1416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E73EC-B6E4-4FE5-8E12-C9829633FBA3}"/>
              </a:ext>
            </a:extLst>
          </p:cNvPr>
          <p:cNvSpPr txBox="1"/>
          <p:nvPr/>
        </p:nvSpPr>
        <p:spPr>
          <a:xfrm>
            <a:off x="814549" y="12083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6A8127-FDD0-477C-8174-E96AA814A021}"/>
              </a:ext>
            </a:extLst>
          </p:cNvPr>
          <p:cNvSpPr/>
          <p:nvPr/>
        </p:nvSpPr>
        <p:spPr>
          <a:xfrm>
            <a:off x="1121844" y="6421304"/>
            <a:ext cx="988310" cy="2251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2683A9-A72E-42F9-B596-5B4CBD32DA71}"/>
              </a:ext>
            </a:extLst>
          </p:cNvPr>
          <p:cNvSpPr/>
          <p:nvPr/>
        </p:nvSpPr>
        <p:spPr>
          <a:xfrm>
            <a:off x="3156361" y="6439808"/>
            <a:ext cx="988310" cy="2251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C1F49B-C920-406F-AF51-23464EF16B8C}"/>
              </a:ext>
            </a:extLst>
          </p:cNvPr>
          <p:cNvSpPr/>
          <p:nvPr/>
        </p:nvSpPr>
        <p:spPr>
          <a:xfrm>
            <a:off x="1173752" y="1447734"/>
            <a:ext cx="1142094" cy="31694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98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3355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쪽지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쪽지 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쪽지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사람을 동록해야지만 보낼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참조는 직접 입력할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쪽지를 보낼 아이디를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내용을 입력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쪽지를 보내는 기능이며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등록해야지만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보내기가 가능하고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조직도 안에 있는 아이디를 불러와 쪽지를 보낼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쪽지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B96815-626A-4014-BDD4-79FE5274F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316914" y="2026016"/>
            <a:ext cx="7762176" cy="39898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25674" y="219914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99381" y="26095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6930567" y="22863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316914" y="33119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95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23F74BAB-BA21-45AF-A7DD-5B828D4BA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36696"/>
              </p:ext>
            </p:extLst>
          </p:nvPr>
        </p:nvGraphicFramePr>
        <p:xfrm>
          <a:off x="340468" y="282102"/>
          <a:ext cx="11605098" cy="622570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94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1129">
                <a:tc grid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br>
                        <a:rPr sz="15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1500" b="1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</a:t>
                      </a:r>
                      <a:r>
                        <a:rPr sz="15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500" b="1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개정</a:t>
                      </a:r>
                      <a:r>
                        <a:rPr sz="15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500" b="1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이력표</a:t>
                      </a:r>
                      <a:endParaRPr lang="ko-KR" altLang="en-US" sz="1500" b="1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91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문서명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화면정의서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96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버전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587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0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1.0</a:t>
                      </a:r>
                      <a:endParaRPr lang="ko-KR" altLang="en-US" sz="1000" b="1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10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 </a:t>
                      </a:r>
                      <a:endParaRPr lang="ko-KR" altLang="en-US" sz="800" b="1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2023.06.12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화면정의서</a:t>
                      </a: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1" i="0" kern="100" dirty="0" err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전아현</a:t>
                      </a:r>
                      <a:endParaRPr lang="ko-KR" altLang="en-US" sz="1000" b="1" i="0" kern="100" dirty="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00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062212-355D-46AE-BC8A-DC74A832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6" y="1918913"/>
            <a:ext cx="7756160" cy="434531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4717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쪽지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쪽지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쪽지함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쪽지함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쓰기 버튼을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새 쪽지로 넘어감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필터에 의해 정렬된 상태로 나옴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사람 아이디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제목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등의의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필터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누르면 새 쪽지 보내기로 넘어가고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필터로 받은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등이 정렬된 형태로 화면에 표시됨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쪽지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6958882" y="168903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40253" y="21088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440260" y="23262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1542813" y="23679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481427" y="1508503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4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29C14C-AB64-49AD-A326-23446ECF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" t="2005" r="2178" b="2221"/>
          <a:stretch/>
        </p:blipFill>
        <p:spPr>
          <a:xfrm>
            <a:off x="1610159" y="1538649"/>
            <a:ext cx="5865465" cy="489014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4676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 시 주소록이나 메일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아이디를 가져오는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통해서 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가져오기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정의한 그룹별 목록을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메일 주소 혹은 아이디를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 각각의 기능별 항목에 추가됨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주소록 관리로 이동하는 버튼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주소록은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혹은 아이디를 받아오는 기능으로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전체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아이디를 받아 오거나 사용자가 정의한 그룹별 목록을 받아 올 수 있으며 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참조에 맞게 버튼을 클릭하면 각 각의 유형에 맞게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/.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아이디가 추가되고 저장 버튼을 누르면 그 유형에 맞게 추가해주는 기능임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 주소록 관리는 주소록 관리하는 창으로 이동시켜주는 버튼임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주소록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1438730" y="19281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2135001" y="19281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5271396" y="19281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3437431" y="562200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4019911" y="1889234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281DB-1814-4237-9701-A3CF0E38015C}"/>
              </a:ext>
            </a:extLst>
          </p:cNvPr>
          <p:cNvSpPr/>
          <p:nvPr/>
        </p:nvSpPr>
        <p:spPr>
          <a:xfrm>
            <a:off x="3814385" y="6045983"/>
            <a:ext cx="1457011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1D3B06-8171-472E-AF69-3E30439A47D8}"/>
              </a:ext>
            </a:extLst>
          </p:cNvPr>
          <p:cNvGrpSpPr/>
          <p:nvPr/>
        </p:nvGrpSpPr>
        <p:grpSpPr>
          <a:xfrm>
            <a:off x="3927060" y="5945172"/>
            <a:ext cx="1166245" cy="312041"/>
            <a:chOff x="3401386" y="5654278"/>
            <a:chExt cx="1166245" cy="3120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3454D8-282E-4DCD-A9B3-445F2BDAE4B9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D5B8932-E4F4-4F67-8997-B059C7E597DB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229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29C14C-AB64-49AD-A326-23446ECF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" t="2005" r="2178" b="2221"/>
          <a:stretch/>
        </p:blipFill>
        <p:spPr>
          <a:xfrm>
            <a:off x="1610159" y="1538649"/>
            <a:ext cx="5865465" cy="489014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6931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 시 주소록이나 메일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아이디를 가져오는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통해서 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가져오기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정의한 그룹별 목록을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메일 주소 혹은 아이디를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 각각의 기능별 항목에 추가됨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주소록 관리로 이동하는 버튼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주소록은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혹은 아이디를 받아오는 기능으로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전체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아이디를 받아 오거나 사용자가 정의한 그룹별 목록을 받아 올 수 있으며 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참조에 맞게 버튼을 클릭하면 각 각의 유형에 맞게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/.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아이디가 추가되고 저장 버튼을 누르면 그 유형에 맞게 추가해주는 기능임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 주소록 관리는 주소록 관리하는 창으로 이동시켜주는 버튼임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주소록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1438730" y="19281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2135001" y="19281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5271396" y="19281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3437431" y="562200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4019911" y="1889234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281DB-1814-4237-9701-A3CF0E38015C}"/>
              </a:ext>
            </a:extLst>
          </p:cNvPr>
          <p:cNvSpPr/>
          <p:nvPr/>
        </p:nvSpPr>
        <p:spPr>
          <a:xfrm>
            <a:off x="3814385" y="6045983"/>
            <a:ext cx="1457011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1D3B06-8171-472E-AF69-3E30439A47D8}"/>
              </a:ext>
            </a:extLst>
          </p:cNvPr>
          <p:cNvGrpSpPr/>
          <p:nvPr/>
        </p:nvGrpSpPr>
        <p:grpSpPr>
          <a:xfrm>
            <a:off x="3927060" y="5945172"/>
            <a:ext cx="1166245" cy="312041"/>
            <a:chOff x="3401386" y="5654278"/>
            <a:chExt cx="1166245" cy="3120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3454D8-282E-4DCD-A9B3-445F2BDAE4B9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D5B8932-E4F4-4F67-8997-B059C7E597DB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68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315713-2BCD-4158-881C-2926E3BD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07" y="1530828"/>
            <a:ext cx="3296576" cy="49802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0A318B-AC1D-4E2C-851D-41DB2836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" t="1393" r="3045" b="2027"/>
          <a:stretch/>
        </p:blipFill>
        <p:spPr>
          <a:xfrm>
            <a:off x="1389296" y="1492772"/>
            <a:ext cx="3245429" cy="498020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9376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그룹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정의 그룹을 추가하는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기존 주소록을 보여줌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아이디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목록을 받아와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 입력해서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목록을 보여주는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관리하는 화면이며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기존 목록에 대한 추가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삭제가 가능하고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불러와 추가가 가능함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그룹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1277487" y="179751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4671991" y="16774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3607237" y="140327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4052245" y="57564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3507445" y="2218757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22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9470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커뮤니티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2977"/>
              </p:ext>
            </p:extLst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커뮤니티의 첫 화면으로 자유게시판과 익명게시판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설문조사에 대한 내역을 확인 하고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자유게시판으로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익명게시판으로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설문조사참여화면으로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8529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설문지를 작성 할 수 있는 화면으로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권한자에게만 보여진다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41858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내역을 확인 할 수 있는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화면으로 이동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448449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메인화면으로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자유게시판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설문조사에 대한 내용을 최신순으로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F08CA8-D1E0-4E62-8C4A-138B01257255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B1A14E-F1B8-4ED0-A271-1E63845F744B}"/>
              </a:ext>
            </a:extLst>
          </p:cNvPr>
          <p:cNvGrpSpPr/>
          <p:nvPr/>
        </p:nvGrpSpPr>
        <p:grpSpPr>
          <a:xfrm>
            <a:off x="1895212" y="1893030"/>
            <a:ext cx="2978240" cy="4246513"/>
            <a:chOff x="1895212" y="1893030"/>
            <a:chExt cx="2978240" cy="424651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683CBD-267B-4A5E-B6EB-7E2924BC0330}"/>
                </a:ext>
              </a:extLst>
            </p:cNvPr>
            <p:cNvSpPr/>
            <p:nvPr/>
          </p:nvSpPr>
          <p:spPr>
            <a:xfrm>
              <a:off x="1895212" y="2170029"/>
              <a:ext cx="2978240" cy="39695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8B2C48-EE47-4A59-B73E-770D377B52EE}"/>
                </a:ext>
              </a:extLst>
            </p:cNvPr>
            <p:cNvSpPr txBox="1"/>
            <p:nvPr/>
          </p:nvSpPr>
          <p:spPr>
            <a:xfrm>
              <a:off x="1895212" y="1893030"/>
              <a:ext cx="2180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자유게시판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97693B-8679-4F6E-A0EA-7905D4CF2DFD}"/>
              </a:ext>
            </a:extLst>
          </p:cNvPr>
          <p:cNvGrpSpPr/>
          <p:nvPr/>
        </p:nvGrpSpPr>
        <p:grpSpPr>
          <a:xfrm>
            <a:off x="5005917" y="2144671"/>
            <a:ext cx="3041574" cy="1898006"/>
            <a:chOff x="5005917" y="2144671"/>
            <a:chExt cx="3041574" cy="189800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FBB7278-6C8F-4C8D-9320-9B59CD0991F3}"/>
                </a:ext>
              </a:extLst>
            </p:cNvPr>
            <p:cNvSpPr/>
            <p:nvPr/>
          </p:nvSpPr>
          <p:spPr>
            <a:xfrm>
              <a:off x="5069251" y="2460554"/>
              <a:ext cx="2978240" cy="158212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DC83F9-8CC6-4E8E-96B2-D5D3014228A7}"/>
                </a:ext>
              </a:extLst>
            </p:cNvPr>
            <p:cNvSpPr txBox="1"/>
            <p:nvPr/>
          </p:nvSpPr>
          <p:spPr>
            <a:xfrm>
              <a:off x="5005917" y="2144671"/>
              <a:ext cx="2180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익명게시판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114AAB-C40F-4E41-B183-F311440BBD3F}"/>
              </a:ext>
            </a:extLst>
          </p:cNvPr>
          <p:cNvGrpSpPr/>
          <p:nvPr/>
        </p:nvGrpSpPr>
        <p:grpSpPr>
          <a:xfrm>
            <a:off x="5005917" y="4241537"/>
            <a:ext cx="3041574" cy="1898006"/>
            <a:chOff x="5005917" y="2144671"/>
            <a:chExt cx="3041574" cy="189800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FE2D174-0312-4384-8B83-7C3803F683E9}"/>
                </a:ext>
              </a:extLst>
            </p:cNvPr>
            <p:cNvSpPr/>
            <p:nvPr/>
          </p:nvSpPr>
          <p:spPr>
            <a:xfrm>
              <a:off x="5069251" y="2460554"/>
              <a:ext cx="2978240" cy="158212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4895B2-FB57-4A78-861E-F7926E3660D3}"/>
                </a:ext>
              </a:extLst>
            </p:cNvPr>
            <p:cNvSpPr txBox="1"/>
            <p:nvPr/>
          </p:nvSpPr>
          <p:spPr>
            <a:xfrm>
              <a:off x="5005917" y="2144671"/>
              <a:ext cx="2180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설문조사</a:t>
              </a: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60D1C64-7158-46DB-8512-6B6F9DC43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6944"/>
              </p:ext>
            </p:extLst>
          </p:nvPr>
        </p:nvGraphicFramePr>
        <p:xfrm>
          <a:off x="1861040" y="2279792"/>
          <a:ext cx="2910840" cy="102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58">
                  <a:extLst>
                    <a:ext uri="{9D8B030D-6E8A-4147-A177-3AD203B41FA5}">
                      <a16:colId xmlns:a16="http://schemas.microsoft.com/office/drawing/2014/main" val="1241120276"/>
                    </a:ext>
                  </a:extLst>
                </a:gridCol>
                <a:gridCol w="991782">
                  <a:extLst>
                    <a:ext uri="{9D8B030D-6E8A-4147-A177-3AD203B41FA5}">
                      <a16:colId xmlns:a16="http://schemas.microsoft.com/office/drawing/2014/main" val="533613190"/>
                    </a:ext>
                  </a:extLst>
                </a:gridCol>
              </a:tblGrid>
              <a:tr h="18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177739"/>
                  </a:ext>
                </a:extLst>
              </a:tr>
              <a:tr h="18423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8831"/>
                  </a:ext>
                </a:extLst>
              </a:tr>
              <a:tr h="491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64811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1FBC18-C919-454E-9F99-1617B4CF3869}"/>
              </a:ext>
            </a:extLst>
          </p:cNvPr>
          <p:cNvCxnSpPr>
            <a:cxnSpLocks/>
          </p:cNvCxnSpPr>
          <p:nvPr/>
        </p:nvCxnSpPr>
        <p:spPr>
          <a:xfrm>
            <a:off x="2039815" y="2535463"/>
            <a:ext cx="272201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CA29C7-E85E-4977-8D72-0CD9767CCC70}"/>
              </a:ext>
            </a:extLst>
          </p:cNvPr>
          <p:cNvGrpSpPr/>
          <p:nvPr/>
        </p:nvGrpSpPr>
        <p:grpSpPr>
          <a:xfrm>
            <a:off x="2006832" y="2583599"/>
            <a:ext cx="2910840" cy="3808735"/>
            <a:chOff x="2006832" y="2583599"/>
            <a:chExt cx="2910840" cy="38087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E66589-15CB-447F-989B-A55871F973F3}"/>
                </a:ext>
              </a:extLst>
            </p:cNvPr>
            <p:cNvSpPr txBox="1"/>
            <p:nvPr/>
          </p:nvSpPr>
          <p:spPr>
            <a:xfrm>
              <a:off x="2006832" y="2583599"/>
              <a:ext cx="291084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회사 주변 맛집 추천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회식 장소 추천해주세요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여름 감기는 개도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안걸린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…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코로나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19 </a:t>
              </a:r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선별진료소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피부과 괜찮은 곳 있나요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어린이날 선물 추천해주세요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어린이날 연휴에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뭐하시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…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게임 같이 하실 분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XX</a:t>
              </a:r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카페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가지마세요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시무식 필수 참여인가요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34EFA0-DBA8-436D-9114-EF8A0B6E0DA9}"/>
                </a:ext>
              </a:extLst>
            </p:cNvPr>
            <p:cNvSpPr txBox="1"/>
            <p:nvPr/>
          </p:nvSpPr>
          <p:spPr>
            <a:xfrm>
              <a:off x="3869612" y="2583599"/>
              <a:ext cx="953054" cy="3808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2023-06-04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2023-06-01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2023-06-01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2023-05-26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2023-05-13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2023-05-03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2023-05-02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2023-04-10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2023-04-09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2023-01-02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5D7221D-7684-4A05-A015-7E03CAC92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80491"/>
              </p:ext>
            </p:extLst>
          </p:nvPr>
        </p:nvGraphicFramePr>
        <p:xfrm>
          <a:off x="5005917" y="2525074"/>
          <a:ext cx="2910840" cy="102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58">
                  <a:extLst>
                    <a:ext uri="{9D8B030D-6E8A-4147-A177-3AD203B41FA5}">
                      <a16:colId xmlns:a16="http://schemas.microsoft.com/office/drawing/2014/main" val="1241120276"/>
                    </a:ext>
                  </a:extLst>
                </a:gridCol>
                <a:gridCol w="991782">
                  <a:extLst>
                    <a:ext uri="{9D8B030D-6E8A-4147-A177-3AD203B41FA5}">
                      <a16:colId xmlns:a16="http://schemas.microsoft.com/office/drawing/2014/main" val="533613190"/>
                    </a:ext>
                  </a:extLst>
                </a:gridCol>
              </a:tblGrid>
              <a:tr h="18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177739"/>
                  </a:ext>
                </a:extLst>
              </a:tr>
              <a:tr h="18423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8831"/>
                  </a:ext>
                </a:extLst>
              </a:tr>
              <a:tr h="491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64811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806398-063F-43DC-BE71-C5412352151F}"/>
              </a:ext>
            </a:extLst>
          </p:cNvPr>
          <p:cNvCxnSpPr>
            <a:cxnSpLocks/>
          </p:cNvCxnSpPr>
          <p:nvPr/>
        </p:nvCxnSpPr>
        <p:spPr>
          <a:xfrm>
            <a:off x="5184692" y="2780745"/>
            <a:ext cx="272201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75B8771-35E4-4962-AF4E-D17D3FEE84E9}"/>
              </a:ext>
            </a:extLst>
          </p:cNvPr>
          <p:cNvGrpSpPr/>
          <p:nvPr/>
        </p:nvGrpSpPr>
        <p:grpSpPr>
          <a:xfrm>
            <a:off x="5179240" y="2827482"/>
            <a:ext cx="2910840" cy="1546577"/>
            <a:chOff x="1988392" y="2583599"/>
            <a:chExt cx="2910840" cy="15465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2144EF-C6F4-4FBF-B9D5-A7BB7EF05D02}"/>
                </a:ext>
              </a:extLst>
            </p:cNvPr>
            <p:cNvSpPr txBox="1"/>
            <p:nvPr/>
          </p:nvSpPr>
          <p:spPr>
            <a:xfrm>
              <a:off x="1988392" y="2583599"/>
              <a:ext cx="2910840" cy="1054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휴가 가고 싶어요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방금 출근했는데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집가고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…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점메추</a:t>
              </a:r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부탁이용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37CA2-A0E6-4253-A8B0-936AF29699C6}"/>
                </a:ext>
              </a:extLst>
            </p:cNvPr>
            <p:cNvSpPr txBox="1"/>
            <p:nvPr/>
          </p:nvSpPr>
          <p:spPr>
            <a:xfrm>
              <a:off x="3836189" y="2583599"/>
              <a:ext cx="953054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2023-06-04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2023-06-01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F560CA-AEAC-4D03-8D3D-D749BF48E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874879"/>
              </p:ext>
            </p:extLst>
          </p:nvPr>
        </p:nvGraphicFramePr>
        <p:xfrm>
          <a:off x="5027688" y="4616807"/>
          <a:ext cx="2910840" cy="102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58">
                  <a:extLst>
                    <a:ext uri="{9D8B030D-6E8A-4147-A177-3AD203B41FA5}">
                      <a16:colId xmlns:a16="http://schemas.microsoft.com/office/drawing/2014/main" val="1241120276"/>
                    </a:ext>
                  </a:extLst>
                </a:gridCol>
                <a:gridCol w="991782">
                  <a:extLst>
                    <a:ext uri="{9D8B030D-6E8A-4147-A177-3AD203B41FA5}">
                      <a16:colId xmlns:a16="http://schemas.microsoft.com/office/drawing/2014/main" val="533613190"/>
                    </a:ext>
                  </a:extLst>
                </a:gridCol>
              </a:tblGrid>
              <a:tr h="18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마감일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177739"/>
                  </a:ext>
                </a:extLst>
              </a:tr>
              <a:tr h="18423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8831"/>
                  </a:ext>
                </a:extLst>
              </a:tr>
              <a:tr h="491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64811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2D80A1-86D0-484D-9CEB-9B561FFCCA1D}"/>
              </a:ext>
            </a:extLst>
          </p:cNvPr>
          <p:cNvCxnSpPr>
            <a:cxnSpLocks/>
          </p:cNvCxnSpPr>
          <p:nvPr/>
        </p:nvCxnSpPr>
        <p:spPr>
          <a:xfrm>
            <a:off x="5206463" y="4872478"/>
            <a:ext cx="272201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4DBD4C-D05A-469E-9028-9FBCF313887D}"/>
              </a:ext>
            </a:extLst>
          </p:cNvPr>
          <p:cNvGrpSpPr/>
          <p:nvPr/>
        </p:nvGrpSpPr>
        <p:grpSpPr>
          <a:xfrm>
            <a:off x="5201011" y="4919215"/>
            <a:ext cx="2910840" cy="1384995"/>
            <a:chOff x="1988392" y="2583599"/>
            <a:chExt cx="2910840" cy="138499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00CF99-E057-4659-A87A-32EB4535C4C5}"/>
                </a:ext>
              </a:extLst>
            </p:cNvPr>
            <p:cNvSpPr txBox="1"/>
            <p:nvPr/>
          </p:nvSpPr>
          <p:spPr>
            <a:xfrm>
              <a:off x="1988392" y="2583599"/>
              <a:ext cx="29108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직원 만족도 설문조사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회식 장소 설문조사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797D74-9878-4E12-9950-F4A0CFC640DD}"/>
                </a:ext>
              </a:extLst>
            </p:cNvPr>
            <p:cNvSpPr txBox="1"/>
            <p:nvPr/>
          </p:nvSpPr>
          <p:spPr>
            <a:xfrm>
              <a:off x="3836189" y="2583599"/>
              <a:ext cx="9530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2023-06-10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2023-06-04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48D594-4B5B-473A-840F-C3F45304AB6E}"/>
              </a:ext>
            </a:extLst>
          </p:cNvPr>
          <p:cNvGrpSpPr/>
          <p:nvPr/>
        </p:nvGrpSpPr>
        <p:grpSpPr>
          <a:xfrm>
            <a:off x="193536" y="2170030"/>
            <a:ext cx="2690011" cy="3969514"/>
            <a:chOff x="193536" y="2170030"/>
            <a:chExt cx="2690011" cy="39695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2A963A-0C9E-4CB5-A2F1-3B24453B3875}"/>
                </a:ext>
              </a:extLst>
            </p:cNvPr>
            <p:cNvSpPr/>
            <p:nvPr/>
          </p:nvSpPr>
          <p:spPr>
            <a:xfrm>
              <a:off x="193536" y="2170030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8D578D-28B9-4D1E-8427-5675C0231FCF}"/>
                </a:ext>
              </a:extLst>
            </p:cNvPr>
            <p:cNvSpPr txBox="1"/>
            <p:nvPr/>
          </p:nvSpPr>
          <p:spPr>
            <a:xfrm>
              <a:off x="383531" y="2366084"/>
              <a:ext cx="2361363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자유게시판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익명게시판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설문조사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어시스턴트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A894CF-5405-4A6A-A382-80EA51CEFE2D}"/>
                </a:ext>
              </a:extLst>
            </p:cNvPr>
            <p:cNvSpPr txBox="1"/>
            <p:nvPr/>
          </p:nvSpPr>
          <p:spPr>
            <a:xfrm>
              <a:off x="522184" y="4537565"/>
              <a:ext cx="2361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설문조사 참여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설문지 작성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설문내역 확인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15536" y="223640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16B0-0038-4376-AAC6-02ECF716C453}"/>
              </a:ext>
            </a:extLst>
          </p:cNvPr>
          <p:cNvSpPr txBox="1"/>
          <p:nvPr/>
        </p:nvSpPr>
        <p:spPr>
          <a:xfrm>
            <a:off x="56573" y="277712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012081-EDB1-4071-9F70-531A4723561F}"/>
              </a:ext>
            </a:extLst>
          </p:cNvPr>
          <p:cNvSpPr txBox="1"/>
          <p:nvPr/>
        </p:nvSpPr>
        <p:spPr>
          <a:xfrm>
            <a:off x="86418" y="340938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ACB9BF-474F-4945-87BD-158648F81D5E}"/>
              </a:ext>
            </a:extLst>
          </p:cNvPr>
          <p:cNvSpPr txBox="1"/>
          <p:nvPr/>
        </p:nvSpPr>
        <p:spPr>
          <a:xfrm>
            <a:off x="54883" y="402096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4F33EF-6172-452C-9C63-E3A351AAA6C2}"/>
              </a:ext>
            </a:extLst>
          </p:cNvPr>
          <p:cNvSpPr txBox="1"/>
          <p:nvPr/>
        </p:nvSpPr>
        <p:spPr>
          <a:xfrm>
            <a:off x="109365" y="45161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BD8E33-760E-4ECE-876F-9CFCD3166355}"/>
              </a:ext>
            </a:extLst>
          </p:cNvPr>
          <p:cNvSpPr txBox="1"/>
          <p:nvPr/>
        </p:nvSpPr>
        <p:spPr>
          <a:xfrm>
            <a:off x="92291" y="501136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F2FAAD-1D6E-4D25-9A2A-C3D0B747C8EA}"/>
              </a:ext>
            </a:extLst>
          </p:cNvPr>
          <p:cNvSpPr txBox="1"/>
          <p:nvPr/>
        </p:nvSpPr>
        <p:spPr>
          <a:xfrm>
            <a:off x="4686885" y="408941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B93FE-D975-4B2E-ABBB-8F1CC4D2C744}"/>
              </a:ext>
            </a:extLst>
          </p:cNvPr>
          <p:cNvSpPr txBox="1"/>
          <p:nvPr/>
        </p:nvSpPr>
        <p:spPr>
          <a:xfrm>
            <a:off x="4713651" y="19269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9D99C1-06D3-4582-84CD-9883F45202B6}"/>
              </a:ext>
            </a:extLst>
          </p:cNvPr>
          <p:cNvSpPr txBox="1"/>
          <p:nvPr/>
        </p:nvSpPr>
        <p:spPr>
          <a:xfrm>
            <a:off x="1579207" y="165337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703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8593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자유게시판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목록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42459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 누르면 글의 상세 내역을 볼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 작성자로 검색을 할 수 있다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글쓰기 버튼을 통해 글을 작성하는 화면으로 넘어갈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6381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말머리가 표시된다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16711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자유게시판의 목록으로 제목과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확인하여 원하는 내용의 글을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824CB2-9F81-458A-9F9F-0F1AB1D1C25A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79AC2F-CE50-4BCB-9DB9-1F8E9A394212}"/>
              </a:ext>
            </a:extLst>
          </p:cNvPr>
          <p:cNvSpPr/>
          <p:nvPr/>
        </p:nvSpPr>
        <p:spPr>
          <a:xfrm>
            <a:off x="6447107" y="157433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글쓰기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47C6354-0C12-4ADF-933E-F84C6D8F1BA6}"/>
              </a:ext>
            </a:extLst>
          </p:cNvPr>
          <p:cNvGrpSpPr/>
          <p:nvPr/>
        </p:nvGrpSpPr>
        <p:grpSpPr>
          <a:xfrm>
            <a:off x="310293" y="1558435"/>
            <a:ext cx="7292519" cy="4039554"/>
            <a:chOff x="294678" y="1932050"/>
            <a:chExt cx="7292519" cy="40395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39C9EF-3EB9-499E-B383-4F452C1DC861}"/>
                </a:ext>
              </a:extLst>
            </p:cNvPr>
            <p:cNvGrpSpPr/>
            <p:nvPr/>
          </p:nvGrpSpPr>
          <p:grpSpPr>
            <a:xfrm>
              <a:off x="294678" y="1932050"/>
              <a:ext cx="7292519" cy="3936600"/>
              <a:chOff x="1495371" y="1870262"/>
              <a:chExt cx="7085168" cy="3722235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6353A9A-A7DD-481F-9DA0-8F8C1F761C13}"/>
                  </a:ext>
                </a:extLst>
              </p:cNvPr>
              <p:cNvSpPr/>
              <p:nvPr/>
            </p:nvSpPr>
            <p:spPr>
              <a:xfrm>
                <a:off x="1744486" y="2333594"/>
                <a:ext cx="6836053" cy="325890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3BE4E-5D29-43A8-8D02-43819423FE1D}"/>
                  </a:ext>
                </a:extLst>
              </p:cNvPr>
              <p:cNvSpPr txBox="1"/>
              <p:nvPr/>
            </p:nvSpPr>
            <p:spPr>
              <a:xfrm>
                <a:off x="1495371" y="1870262"/>
                <a:ext cx="2180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자유게시판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A5F168D-F430-4464-B659-8E9C3B4E9E8E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97BB21-52A0-4BD4-B157-6ACD545CCD13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순서                                        제목                                 작성자           작성일            조회수  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81122D5-54A1-4F33-A4DD-1A5E7B754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E14203-9787-4A12-8772-B31B44CB02FE}"/>
                </a:ext>
              </a:extLst>
            </p:cNvPr>
            <p:cNvSpPr txBox="1"/>
            <p:nvPr/>
          </p:nvSpPr>
          <p:spPr>
            <a:xfrm>
              <a:off x="969407" y="2914050"/>
              <a:ext cx="72348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7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F1942-EEA8-4377-9172-A60DFCE4C4F9}"/>
                </a:ext>
              </a:extLst>
            </p:cNvPr>
            <p:cNvSpPr txBox="1"/>
            <p:nvPr/>
          </p:nvSpPr>
          <p:spPr>
            <a:xfrm>
              <a:off x="1892931" y="2924616"/>
              <a:ext cx="309383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회사 주변 맛집 추천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회식 장소 추천해주세요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잡담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여름 감기는 개도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안걸린다던데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코로나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19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선별 진료소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피부과 괜찮은 곳 있나요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어린이날 선물 추천해주세요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잡담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어린이날 연휴에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뭐하시나요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잡담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게임 같이 하실 분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  <a:p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DD6D58-1D6B-4EEC-B64E-0693C1F8F44E}"/>
                </a:ext>
              </a:extLst>
            </p:cNvPr>
            <p:cNvSpPr txBox="1"/>
            <p:nvPr/>
          </p:nvSpPr>
          <p:spPr>
            <a:xfrm>
              <a:off x="4663292" y="2914050"/>
              <a:ext cx="72348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이순신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유재석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정시윤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이주연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전아현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노태현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김종명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홍진호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6A9C0-6974-43A1-968D-9E40E0D188D4}"/>
                </a:ext>
              </a:extLst>
            </p:cNvPr>
            <p:cNvSpPr txBox="1"/>
            <p:nvPr/>
          </p:nvSpPr>
          <p:spPr>
            <a:xfrm>
              <a:off x="5518441" y="2896516"/>
              <a:ext cx="146086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2023-06-04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2023-05-26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2023-05-03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2023-05-02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2023-04-10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2023-04-09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994E52-1D4F-41C4-89F6-DE2C7F940641}"/>
                </a:ext>
              </a:extLst>
            </p:cNvPr>
            <p:cNvSpPr txBox="1"/>
            <p:nvPr/>
          </p:nvSpPr>
          <p:spPr>
            <a:xfrm>
              <a:off x="6617563" y="2888645"/>
              <a:ext cx="72348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127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52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15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67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45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28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906FF-D948-4492-A68D-86001D955721}"/>
                </a:ext>
              </a:extLst>
            </p:cNvPr>
            <p:cNvSpPr txBox="1"/>
            <p:nvPr/>
          </p:nvSpPr>
          <p:spPr>
            <a:xfrm>
              <a:off x="3738982" y="3279532"/>
              <a:ext cx="536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[3]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C93C6-3414-4EEE-908F-B3AFFA1561EE}"/>
                </a:ext>
              </a:extLst>
            </p:cNvPr>
            <p:cNvSpPr txBox="1"/>
            <p:nvPr/>
          </p:nvSpPr>
          <p:spPr>
            <a:xfrm>
              <a:off x="4163545" y="3653061"/>
              <a:ext cx="536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[2]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B730B6-5351-4994-8450-05034B5A0840}"/>
              </a:ext>
            </a:extLst>
          </p:cNvPr>
          <p:cNvGrpSpPr/>
          <p:nvPr/>
        </p:nvGrpSpPr>
        <p:grpSpPr>
          <a:xfrm>
            <a:off x="1730974" y="5591565"/>
            <a:ext cx="4773367" cy="390817"/>
            <a:chOff x="1780161" y="6013347"/>
            <a:chExt cx="4773367" cy="39081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B8CDCB5-5088-4C9C-A4B5-18C9E44AD717}"/>
                </a:ext>
              </a:extLst>
            </p:cNvPr>
            <p:cNvSpPr/>
            <p:nvPr/>
          </p:nvSpPr>
          <p:spPr>
            <a:xfrm>
              <a:off x="3176426" y="6013347"/>
              <a:ext cx="2919574" cy="371531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1B2D13-4700-4E9C-8EC7-DF5EB41C1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97" y="6051915"/>
              <a:ext cx="351531" cy="35224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B221FE3-EABC-43EB-8E73-B6A05036A670}"/>
                </a:ext>
              </a:extLst>
            </p:cNvPr>
            <p:cNvSpPr/>
            <p:nvPr/>
          </p:nvSpPr>
          <p:spPr>
            <a:xfrm>
              <a:off x="1780161" y="6032633"/>
              <a:ext cx="1304861" cy="3522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제목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AA600F-C43B-4D1C-801F-A327B6A68002}"/>
              </a:ext>
            </a:extLst>
          </p:cNvPr>
          <p:cNvSpPr/>
          <p:nvPr/>
        </p:nvSpPr>
        <p:spPr>
          <a:xfrm rot="5400000">
            <a:off x="2682836" y="5613148"/>
            <a:ext cx="352249" cy="366124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AE1A32E-4440-404E-8385-AA7C6B7DE28D}"/>
              </a:ext>
            </a:extLst>
          </p:cNvPr>
          <p:cNvGrpSpPr/>
          <p:nvPr/>
        </p:nvGrpSpPr>
        <p:grpSpPr>
          <a:xfrm>
            <a:off x="2725085" y="6131202"/>
            <a:ext cx="3213299" cy="373098"/>
            <a:chOff x="2431700" y="6108537"/>
            <a:chExt cx="3213299" cy="37309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9055B5C-0A65-4C4A-8A84-CC80BB159E76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0476BBB-07BF-4068-B311-5F45A0F8499E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7124E2-48FC-466A-8390-91366ED8CCBE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6F3970-8585-4D9A-B237-C307B9BC9FBA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186D18-676A-4340-897D-701EF399BBB3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C17209-ACEE-4F5B-B49A-F5034D8FF9ED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E8B7E95-6882-4BA5-A20D-72D06F76F310}"/>
              </a:ext>
            </a:extLst>
          </p:cNvPr>
          <p:cNvSpPr txBox="1"/>
          <p:nvPr/>
        </p:nvSpPr>
        <p:spPr>
          <a:xfrm>
            <a:off x="3308699" y="200598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3D2F2-69EF-40D1-A9C8-9002EAB34B85}"/>
              </a:ext>
            </a:extLst>
          </p:cNvPr>
          <p:cNvSpPr txBox="1"/>
          <p:nvPr/>
        </p:nvSpPr>
        <p:spPr>
          <a:xfrm>
            <a:off x="5734043" y="52969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04597-78EE-4FFC-9ED4-C3DBE5753BAD}"/>
              </a:ext>
            </a:extLst>
          </p:cNvPr>
          <p:cNvSpPr txBox="1"/>
          <p:nvPr/>
        </p:nvSpPr>
        <p:spPr>
          <a:xfrm>
            <a:off x="4012954" y="283123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2DD09F-26F8-4018-95BC-DD6FC514A29D}"/>
              </a:ext>
            </a:extLst>
          </p:cNvPr>
          <p:cNvSpPr txBox="1"/>
          <p:nvPr/>
        </p:nvSpPr>
        <p:spPr>
          <a:xfrm>
            <a:off x="6025283" y="13550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CC75D-6F41-43C6-9F1F-D14148FB1917}"/>
              </a:ext>
            </a:extLst>
          </p:cNvPr>
          <p:cNvSpPr txBox="1"/>
          <p:nvPr/>
        </p:nvSpPr>
        <p:spPr>
          <a:xfrm>
            <a:off x="1594026" y="23291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962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4020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익명게시판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게시글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개별 게시글 내용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39246"/>
              </p:ext>
            </p:extLst>
          </p:nvPr>
        </p:nvGraphicFramePr>
        <p:xfrm>
          <a:off x="8503219" y="-9525"/>
          <a:ext cx="3688782" cy="509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말머리와 제목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개수를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작성자와 작성된 시간을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작성글의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개수와 작성자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작성시간과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770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7956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수정이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2702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삭제할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삭제가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8304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성된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게시글의 내용과 댓글을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22998D-E891-4D0F-88B4-64706F775210}"/>
              </a:ext>
            </a:extLst>
          </p:cNvPr>
          <p:cNvGrpSpPr/>
          <p:nvPr/>
        </p:nvGrpSpPr>
        <p:grpSpPr>
          <a:xfrm>
            <a:off x="164455" y="1327233"/>
            <a:ext cx="9238032" cy="5308983"/>
            <a:chOff x="164455" y="1327233"/>
            <a:chExt cx="9238032" cy="530898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D3FFBA-32AB-4B78-B1C4-70C2851F79A4}"/>
                </a:ext>
              </a:extLst>
            </p:cNvPr>
            <p:cNvSpPr/>
            <p:nvPr/>
          </p:nvSpPr>
          <p:spPr>
            <a:xfrm>
              <a:off x="193536" y="1449138"/>
              <a:ext cx="7918315" cy="5187078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FE412E-A141-458E-A775-A0EB49AF3883}"/>
                </a:ext>
              </a:extLst>
            </p:cNvPr>
            <p:cNvSpPr txBox="1"/>
            <p:nvPr/>
          </p:nvSpPr>
          <p:spPr>
            <a:xfrm>
              <a:off x="481115" y="1527459"/>
              <a:ext cx="224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글내용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5B7BE-2175-4BFD-B265-AF2588A9C4C5}"/>
                </a:ext>
              </a:extLst>
            </p:cNvPr>
            <p:cNvGrpSpPr/>
            <p:nvPr/>
          </p:nvGrpSpPr>
          <p:grpSpPr>
            <a:xfrm>
              <a:off x="529701" y="1701649"/>
              <a:ext cx="7639635" cy="2606582"/>
              <a:chOff x="676243" y="1938354"/>
              <a:chExt cx="7639635" cy="26065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79C160-3431-4D1E-9DC3-6C4BD3863F1C}"/>
                  </a:ext>
                </a:extLst>
              </p:cNvPr>
              <p:cNvSpPr/>
              <p:nvPr/>
            </p:nvSpPr>
            <p:spPr>
              <a:xfrm>
                <a:off x="676243" y="2407854"/>
                <a:ext cx="7444493" cy="2137082"/>
              </a:xfrm>
              <a:prstGeom prst="rect">
                <a:avLst/>
              </a:prstGeom>
              <a:solidFill>
                <a:schemeClr val="bg2">
                  <a:lumMod val="50000"/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ED4AB18-E47F-41FE-8EC1-429254D13FEB}"/>
                  </a:ext>
                </a:extLst>
              </p:cNvPr>
              <p:cNvGrpSpPr/>
              <p:nvPr/>
            </p:nvGrpSpPr>
            <p:grpSpPr>
              <a:xfrm>
                <a:off x="676243" y="1938354"/>
                <a:ext cx="7639635" cy="2590757"/>
                <a:chOff x="573931" y="1757649"/>
                <a:chExt cx="7639635" cy="2590757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9E14BC0-4263-48A1-91F8-19A04CA68D9F}"/>
                    </a:ext>
                  </a:extLst>
                </p:cNvPr>
                <p:cNvCxnSpPr/>
                <p:nvPr/>
              </p:nvCxnSpPr>
              <p:spPr>
                <a:xfrm>
                  <a:off x="573932" y="2217906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C2302E-59D0-419F-A858-C3A1EB7D9ABF}"/>
                    </a:ext>
                  </a:extLst>
                </p:cNvPr>
                <p:cNvSpPr txBox="1"/>
                <p:nvPr/>
              </p:nvSpPr>
              <p:spPr>
                <a:xfrm>
                  <a:off x="696271" y="2279533"/>
                  <a:ext cx="52000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[</a:t>
                  </a:r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추천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] </a:t>
                  </a:r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회식장소 추천해주세요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8D096A43-CAA8-4849-A03E-4FE8FAC35B12}"/>
                    </a:ext>
                  </a:extLst>
                </p:cNvPr>
                <p:cNvCxnSpPr/>
                <p:nvPr/>
              </p:nvCxnSpPr>
              <p:spPr>
                <a:xfrm>
                  <a:off x="573932" y="2632952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224D1BD3-2417-48E3-8060-3CCFA319D491}"/>
                    </a:ext>
                  </a:extLst>
                </p:cNvPr>
                <p:cNvCxnSpPr/>
                <p:nvPr/>
              </p:nvCxnSpPr>
              <p:spPr>
                <a:xfrm>
                  <a:off x="573931" y="4348406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741040-27DC-4EAE-AB3C-5023E1A5827C}"/>
                    </a:ext>
                  </a:extLst>
                </p:cNvPr>
                <p:cNvSpPr txBox="1"/>
                <p:nvPr/>
              </p:nvSpPr>
              <p:spPr>
                <a:xfrm>
                  <a:off x="696271" y="3236002"/>
                  <a:ext cx="520005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안녕하세요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! </a:t>
                  </a:r>
                </a:p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회사 주변 회식장소 추천해주세요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!</a:t>
                  </a:r>
                </a:p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감사합니다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.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F457D290-1CC3-4E65-83A1-48AC528B5ECE}"/>
                    </a:ext>
                  </a:extLst>
                </p:cNvPr>
                <p:cNvCxnSpPr/>
                <p:nvPr/>
              </p:nvCxnSpPr>
              <p:spPr>
                <a:xfrm>
                  <a:off x="573932" y="3044757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F2F877-243E-4F7D-8E92-A0F4A7476B1C}"/>
                    </a:ext>
                  </a:extLst>
                </p:cNvPr>
                <p:cNvSpPr txBox="1"/>
                <p:nvPr/>
              </p:nvSpPr>
              <p:spPr>
                <a:xfrm>
                  <a:off x="696272" y="2705708"/>
                  <a:ext cx="60847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유재석 과장                                                                               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2023-06-01 14:24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88F629-FC7A-4183-9072-626E1E0A31A3}"/>
                    </a:ext>
                  </a:extLst>
                </p:cNvPr>
                <p:cNvSpPr txBox="1"/>
                <p:nvPr/>
              </p:nvSpPr>
              <p:spPr>
                <a:xfrm>
                  <a:off x="6819266" y="2687753"/>
                  <a:ext cx="13943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조회수 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127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4AA3A56D-8E22-44F0-83D4-8858E4AB8343}"/>
                    </a:ext>
                  </a:extLst>
                </p:cNvPr>
                <p:cNvSpPr/>
                <p:nvPr/>
              </p:nvSpPr>
              <p:spPr>
                <a:xfrm>
                  <a:off x="5809706" y="1770377"/>
                  <a:ext cx="1095623" cy="363115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수정</a:t>
                  </a:r>
                  <a:endPara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FD7ACB81-1781-4BF4-AF43-2504F6993D48}"/>
                    </a:ext>
                  </a:extLst>
                </p:cNvPr>
                <p:cNvSpPr/>
                <p:nvPr/>
              </p:nvSpPr>
              <p:spPr>
                <a:xfrm>
                  <a:off x="6968605" y="1757649"/>
                  <a:ext cx="1095623" cy="363115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rgbClr val="2E75B6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삭제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307EB1-B776-4E1F-9108-6D20F07A9F65}"/>
                </a:ext>
              </a:extLst>
            </p:cNvPr>
            <p:cNvCxnSpPr/>
            <p:nvPr/>
          </p:nvCxnSpPr>
          <p:spPr>
            <a:xfrm>
              <a:off x="529701" y="4683807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9DB97A-EF92-4B00-9EEB-77D5A35EB79D}"/>
                </a:ext>
              </a:extLst>
            </p:cNvPr>
            <p:cNvCxnSpPr/>
            <p:nvPr/>
          </p:nvCxnSpPr>
          <p:spPr>
            <a:xfrm>
              <a:off x="529701" y="5807341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37B48C-23A3-403D-816F-998BA47037C2}"/>
                </a:ext>
              </a:extLst>
            </p:cNvPr>
            <p:cNvSpPr txBox="1"/>
            <p:nvPr/>
          </p:nvSpPr>
          <p:spPr>
            <a:xfrm>
              <a:off x="621896" y="4339664"/>
              <a:ext cx="52000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댓글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AA2986-85FC-4A1C-8FDF-534AA577C991}"/>
                </a:ext>
              </a:extLst>
            </p:cNvPr>
            <p:cNvSpPr txBox="1"/>
            <p:nvPr/>
          </p:nvSpPr>
          <p:spPr>
            <a:xfrm>
              <a:off x="210584" y="204905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983DD-72BA-4EB7-BDB1-2573F9CAE226}"/>
                </a:ext>
              </a:extLst>
            </p:cNvPr>
            <p:cNvSpPr txBox="1"/>
            <p:nvPr/>
          </p:nvSpPr>
          <p:spPr>
            <a:xfrm>
              <a:off x="228738" y="249720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5BA65C-0524-400F-84EB-43DC53584D83}"/>
                </a:ext>
              </a:extLst>
            </p:cNvPr>
            <p:cNvSpPr txBox="1"/>
            <p:nvPr/>
          </p:nvSpPr>
          <p:spPr>
            <a:xfrm>
              <a:off x="283570" y="320152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751AE7-8CC8-49F5-A8F4-255A07FCEF11}"/>
                </a:ext>
              </a:extLst>
            </p:cNvPr>
            <p:cNvSpPr txBox="1"/>
            <p:nvPr/>
          </p:nvSpPr>
          <p:spPr>
            <a:xfrm>
              <a:off x="2960826" y="2220966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[3]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730E77-57BD-43E0-9212-0D808CC50B6C}"/>
                </a:ext>
              </a:extLst>
            </p:cNvPr>
            <p:cNvSpPr txBox="1"/>
            <p:nvPr/>
          </p:nvSpPr>
          <p:spPr>
            <a:xfrm>
              <a:off x="1031899" y="4333375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[3]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27478-D4ED-4754-8A36-4CB230DAC487}"/>
                </a:ext>
              </a:extLst>
            </p:cNvPr>
            <p:cNvSpPr txBox="1"/>
            <p:nvPr/>
          </p:nvSpPr>
          <p:spPr>
            <a:xfrm>
              <a:off x="621896" y="4744428"/>
              <a:ext cx="43721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정준하 사원           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회사 맞은편에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ㅁㅁ삼겹살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추천합니다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하하 사원              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소고기는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ㅇㅇㅇ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추천합니다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어피치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사원           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ㅁㅁㅁ삼겹살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맛있어요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067258F-B3D6-4417-808A-B5BAE86693BF}"/>
                </a:ext>
              </a:extLst>
            </p:cNvPr>
            <p:cNvSpPr/>
            <p:nvPr/>
          </p:nvSpPr>
          <p:spPr>
            <a:xfrm>
              <a:off x="555823" y="6036809"/>
              <a:ext cx="6069038" cy="363115"/>
            </a:xfrm>
            <a:prstGeom prst="roundRect">
              <a:avLst>
                <a:gd name="adj" fmla="val 6169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C840B-B969-436B-8418-553441FEE3CF}"/>
                </a:ext>
              </a:extLst>
            </p:cNvPr>
            <p:cNvSpPr txBox="1"/>
            <p:nvPr/>
          </p:nvSpPr>
          <p:spPr>
            <a:xfrm>
              <a:off x="621896" y="6052488"/>
              <a:ext cx="2583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댓글을 입력해 주세요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B21580B-1BA3-4750-AAD2-0E2C174EE5A6}"/>
                </a:ext>
              </a:extLst>
            </p:cNvPr>
            <p:cNvSpPr/>
            <p:nvPr/>
          </p:nvSpPr>
          <p:spPr>
            <a:xfrm>
              <a:off x="6775036" y="6028269"/>
              <a:ext cx="1095623" cy="363115"/>
            </a:xfrm>
            <a:prstGeom prst="roundRect">
              <a:avLst>
                <a:gd name="adj" fmla="val 1113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작성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CF7C2F-7ACB-49FD-A4AE-97C983818F65}"/>
                </a:ext>
              </a:extLst>
            </p:cNvPr>
            <p:cNvSpPr txBox="1"/>
            <p:nvPr/>
          </p:nvSpPr>
          <p:spPr>
            <a:xfrm>
              <a:off x="180976" y="459255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E286B9-F72B-431C-98A5-1480C791E762}"/>
                </a:ext>
              </a:extLst>
            </p:cNvPr>
            <p:cNvSpPr txBox="1"/>
            <p:nvPr/>
          </p:nvSpPr>
          <p:spPr>
            <a:xfrm>
              <a:off x="164455" y="589263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45E94-D2E4-4BFE-B036-06E81BB02483}"/>
                </a:ext>
              </a:extLst>
            </p:cNvPr>
            <p:cNvSpPr txBox="1"/>
            <p:nvPr/>
          </p:nvSpPr>
          <p:spPr>
            <a:xfrm>
              <a:off x="5307295" y="139941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51D8B9-DC01-44AB-AD60-D4C072DF3F2D}"/>
                </a:ext>
              </a:extLst>
            </p:cNvPr>
            <p:cNvSpPr txBox="1"/>
            <p:nvPr/>
          </p:nvSpPr>
          <p:spPr>
            <a:xfrm>
              <a:off x="6736800" y="132723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0B76F4-69D7-4DDA-8942-94EE3403AB1F}"/>
                </a:ext>
              </a:extLst>
            </p:cNvPr>
            <p:cNvSpPr txBox="1"/>
            <p:nvPr/>
          </p:nvSpPr>
          <p:spPr>
            <a:xfrm>
              <a:off x="6177970" y="4764930"/>
              <a:ext cx="32245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15:27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2023-06-02 14:56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2023-06-04 17:13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406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18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익명게시판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게시글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익명게시판 개별 게시글 내용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91207"/>
              </p:ext>
            </p:extLst>
          </p:nvPr>
        </p:nvGraphicFramePr>
        <p:xfrm>
          <a:off x="8503219" y="-9525"/>
          <a:ext cx="3688782" cy="509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개수를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시간을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작성글의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개수와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작성시간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770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7956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수정이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2702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삭제할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삭제가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8304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게시글의 내용과 댓글을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22998D-E891-4D0F-88B4-64706F775210}"/>
              </a:ext>
            </a:extLst>
          </p:cNvPr>
          <p:cNvGrpSpPr/>
          <p:nvPr/>
        </p:nvGrpSpPr>
        <p:grpSpPr>
          <a:xfrm>
            <a:off x="164455" y="1327233"/>
            <a:ext cx="9373349" cy="5308983"/>
            <a:chOff x="164455" y="1327233"/>
            <a:chExt cx="9373349" cy="530898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D3FFBA-32AB-4B78-B1C4-70C2851F79A4}"/>
                </a:ext>
              </a:extLst>
            </p:cNvPr>
            <p:cNvSpPr/>
            <p:nvPr/>
          </p:nvSpPr>
          <p:spPr>
            <a:xfrm>
              <a:off x="193536" y="1449138"/>
              <a:ext cx="7918315" cy="5187078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FE412E-A141-458E-A775-A0EB49AF3883}"/>
                </a:ext>
              </a:extLst>
            </p:cNvPr>
            <p:cNvSpPr txBox="1"/>
            <p:nvPr/>
          </p:nvSpPr>
          <p:spPr>
            <a:xfrm>
              <a:off x="481115" y="1527459"/>
              <a:ext cx="224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글내용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5B7BE-2175-4BFD-B265-AF2588A9C4C5}"/>
                </a:ext>
              </a:extLst>
            </p:cNvPr>
            <p:cNvGrpSpPr/>
            <p:nvPr/>
          </p:nvGrpSpPr>
          <p:grpSpPr>
            <a:xfrm>
              <a:off x="529701" y="1701649"/>
              <a:ext cx="7639635" cy="2992692"/>
              <a:chOff x="676243" y="1938354"/>
              <a:chExt cx="7639635" cy="299269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79C160-3431-4D1E-9DC3-6C4BD3863F1C}"/>
                  </a:ext>
                </a:extLst>
              </p:cNvPr>
              <p:cNvSpPr/>
              <p:nvPr/>
            </p:nvSpPr>
            <p:spPr>
              <a:xfrm>
                <a:off x="676243" y="2407854"/>
                <a:ext cx="7441657" cy="2523192"/>
              </a:xfrm>
              <a:prstGeom prst="rect">
                <a:avLst/>
              </a:prstGeom>
              <a:solidFill>
                <a:schemeClr val="bg2">
                  <a:lumMod val="50000"/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ED4AB18-E47F-41FE-8EC1-429254D13FEB}"/>
                  </a:ext>
                </a:extLst>
              </p:cNvPr>
              <p:cNvGrpSpPr/>
              <p:nvPr/>
            </p:nvGrpSpPr>
            <p:grpSpPr>
              <a:xfrm>
                <a:off x="676243" y="1938354"/>
                <a:ext cx="7639635" cy="2992692"/>
                <a:chOff x="573931" y="1757649"/>
                <a:chExt cx="7639635" cy="2992692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9E14BC0-4263-48A1-91F8-19A04CA68D9F}"/>
                    </a:ext>
                  </a:extLst>
                </p:cNvPr>
                <p:cNvCxnSpPr/>
                <p:nvPr/>
              </p:nvCxnSpPr>
              <p:spPr>
                <a:xfrm>
                  <a:off x="573932" y="2217906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C2302E-59D0-419F-A858-C3A1EB7D9ABF}"/>
                    </a:ext>
                  </a:extLst>
                </p:cNvPr>
                <p:cNvSpPr txBox="1"/>
                <p:nvPr/>
              </p:nvSpPr>
              <p:spPr>
                <a:xfrm>
                  <a:off x="696271" y="2279533"/>
                  <a:ext cx="52000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휴가 가고 싶어요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8D096A43-CAA8-4849-A03E-4FE8FAC35B12}"/>
                    </a:ext>
                  </a:extLst>
                </p:cNvPr>
                <p:cNvCxnSpPr/>
                <p:nvPr/>
              </p:nvCxnSpPr>
              <p:spPr>
                <a:xfrm>
                  <a:off x="573932" y="2632952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224D1BD3-2417-48E3-8060-3CCFA319D491}"/>
                    </a:ext>
                  </a:extLst>
                </p:cNvPr>
                <p:cNvCxnSpPr/>
                <p:nvPr/>
              </p:nvCxnSpPr>
              <p:spPr>
                <a:xfrm>
                  <a:off x="573931" y="4750341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741040-27DC-4EAE-AB3C-5023E1A5827C}"/>
                    </a:ext>
                  </a:extLst>
                </p:cNvPr>
                <p:cNvSpPr txBox="1"/>
                <p:nvPr/>
              </p:nvSpPr>
              <p:spPr>
                <a:xfrm>
                  <a:off x="676525" y="3577969"/>
                  <a:ext cx="520005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나 막내라 휴가 일정에서 </a:t>
                  </a:r>
                  <a:r>
                    <a:rPr lang="ko-KR" altLang="en-US" sz="14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밀렸어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..</a:t>
                  </a:r>
                </a:p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위로해줘</a:t>
                  </a:r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F457D290-1CC3-4E65-83A1-48AC528B5ECE}"/>
                    </a:ext>
                  </a:extLst>
                </p:cNvPr>
                <p:cNvCxnSpPr/>
                <p:nvPr/>
              </p:nvCxnSpPr>
              <p:spPr>
                <a:xfrm>
                  <a:off x="573932" y="3044757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F2F877-243E-4F7D-8E92-A0F4A7476B1C}"/>
                    </a:ext>
                  </a:extLst>
                </p:cNvPr>
                <p:cNvSpPr txBox="1"/>
                <p:nvPr/>
              </p:nvSpPr>
              <p:spPr>
                <a:xfrm>
                  <a:off x="696272" y="2705708"/>
                  <a:ext cx="52000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2023-06-07 16:39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88F629-FC7A-4183-9072-626E1E0A31A3}"/>
                    </a:ext>
                  </a:extLst>
                </p:cNvPr>
                <p:cNvSpPr txBox="1"/>
                <p:nvPr/>
              </p:nvSpPr>
              <p:spPr>
                <a:xfrm>
                  <a:off x="6819266" y="2687753"/>
                  <a:ext cx="13943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조회수 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127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4AA3A56D-8E22-44F0-83D4-8858E4AB8343}"/>
                    </a:ext>
                  </a:extLst>
                </p:cNvPr>
                <p:cNvSpPr/>
                <p:nvPr/>
              </p:nvSpPr>
              <p:spPr>
                <a:xfrm>
                  <a:off x="5809706" y="1770377"/>
                  <a:ext cx="1095623" cy="363115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수정</a:t>
                  </a:r>
                  <a:endPara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FD7ACB81-1781-4BF4-AF43-2504F6993D48}"/>
                    </a:ext>
                  </a:extLst>
                </p:cNvPr>
                <p:cNvSpPr/>
                <p:nvPr/>
              </p:nvSpPr>
              <p:spPr>
                <a:xfrm>
                  <a:off x="6968605" y="1757649"/>
                  <a:ext cx="1095623" cy="363115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rgbClr val="2E75B6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삭제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307EB1-B776-4E1F-9108-6D20F07A9F65}"/>
                </a:ext>
              </a:extLst>
            </p:cNvPr>
            <p:cNvCxnSpPr/>
            <p:nvPr/>
          </p:nvCxnSpPr>
          <p:spPr>
            <a:xfrm>
              <a:off x="529701" y="5105833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9DB97A-EF92-4B00-9EEB-77D5A35EB79D}"/>
                </a:ext>
              </a:extLst>
            </p:cNvPr>
            <p:cNvCxnSpPr/>
            <p:nvPr/>
          </p:nvCxnSpPr>
          <p:spPr>
            <a:xfrm>
              <a:off x="529701" y="5807341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37B48C-23A3-403D-816F-998BA47037C2}"/>
                </a:ext>
              </a:extLst>
            </p:cNvPr>
            <p:cNvSpPr txBox="1"/>
            <p:nvPr/>
          </p:nvSpPr>
          <p:spPr>
            <a:xfrm>
              <a:off x="580473" y="4771786"/>
              <a:ext cx="52000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댓글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AA2986-85FC-4A1C-8FDF-534AA577C991}"/>
                </a:ext>
              </a:extLst>
            </p:cNvPr>
            <p:cNvSpPr txBox="1"/>
            <p:nvPr/>
          </p:nvSpPr>
          <p:spPr>
            <a:xfrm>
              <a:off x="210584" y="204905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983DD-72BA-4EB7-BDB1-2573F9CAE226}"/>
                </a:ext>
              </a:extLst>
            </p:cNvPr>
            <p:cNvSpPr txBox="1"/>
            <p:nvPr/>
          </p:nvSpPr>
          <p:spPr>
            <a:xfrm>
              <a:off x="228738" y="249720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5BA65C-0524-400F-84EB-43DC53584D83}"/>
                </a:ext>
              </a:extLst>
            </p:cNvPr>
            <p:cNvSpPr txBox="1"/>
            <p:nvPr/>
          </p:nvSpPr>
          <p:spPr>
            <a:xfrm>
              <a:off x="283570" y="320152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751AE7-8CC8-49F5-A8F4-255A07FCEF11}"/>
                </a:ext>
              </a:extLst>
            </p:cNvPr>
            <p:cNvSpPr txBox="1"/>
            <p:nvPr/>
          </p:nvSpPr>
          <p:spPr>
            <a:xfrm>
              <a:off x="1968452" y="2222206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730E77-57BD-43E0-9212-0D808CC50B6C}"/>
                </a:ext>
              </a:extLst>
            </p:cNvPr>
            <p:cNvSpPr txBox="1"/>
            <p:nvPr/>
          </p:nvSpPr>
          <p:spPr>
            <a:xfrm>
              <a:off x="990476" y="4765497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27478-D4ED-4754-8A36-4CB230DAC487}"/>
                </a:ext>
              </a:extLst>
            </p:cNvPr>
            <p:cNvSpPr txBox="1"/>
            <p:nvPr/>
          </p:nvSpPr>
          <p:spPr>
            <a:xfrm>
              <a:off x="580473" y="5157007"/>
              <a:ext cx="353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힘내자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ㅠㅠ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내년에는 원하는 날짜에 갈 수 있을 거야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067258F-B3D6-4417-808A-B5BAE86693BF}"/>
                </a:ext>
              </a:extLst>
            </p:cNvPr>
            <p:cNvSpPr/>
            <p:nvPr/>
          </p:nvSpPr>
          <p:spPr>
            <a:xfrm>
              <a:off x="555823" y="6036809"/>
              <a:ext cx="6069038" cy="363115"/>
            </a:xfrm>
            <a:prstGeom prst="roundRect">
              <a:avLst>
                <a:gd name="adj" fmla="val 6169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C840B-B969-436B-8418-553441FEE3CF}"/>
                </a:ext>
              </a:extLst>
            </p:cNvPr>
            <p:cNvSpPr txBox="1"/>
            <p:nvPr/>
          </p:nvSpPr>
          <p:spPr>
            <a:xfrm>
              <a:off x="621896" y="6052488"/>
              <a:ext cx="2583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댓글을 입력해 주세요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B21580B-1BA3-4750-AAD2-0E2C174EE5A6}"/>
                </a:ext>
              </a:extLst>
            </p:cNvPr>
            <p:cNvSpPr/>
            <p:nvPr/>
          </p:nvSpPr>
          <p:spPr>
            <a:xfrm>
              <a:off x="6775036" y="6028269"/>
              <a:ext cx="1095623" cy="363115"/>
            </a:xfrm>
            <a:prstGeom prst="roundRect">
              <a:avLst>
                <a:gd name="adj" fmla="val 1113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작성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CF7C2F-7ACB-49FD-A4AE-97C983818F65}"/>
                </a:ext>
              </a:extLst>
            </p:cNvPr>
            <p:cNvSpPr txBox="1"/>
            <p:nvPr/>
          </p:nvSpPr>
          <p:spPr>
            <a:xfrm>
              <a:off x="180976" y="459255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E286B9-F72B-431C-98A5-1480C791E762}"/>
                </a:ext>
              </a:extLst>
            </p:cNvPr>
            <p:cNvSpPr txBox="1"/>
            <p:nvPr/>
          </p:nvSpPr>
          <p:spPr>
            <a:xfrm>
              <a:off x="164455" y="589263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45E94-D2E4-4BFE-B036-06E81BB02483}"/>
                </a:ext>
              </a:extLst>
            </p:cNvPr>
            <p:cNvSpPr txBox="1"/>
            <p:nvPr/>
          </p:nvSpPr>
          <p:spPr>
            <a:xfrm>
              <a:off x="5307295" y="139941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51D8B9-DC01-44AB-AD60-D4C072DF3F2D}"/>
                </a:ext>
              </a:extLst>
            </p:cNvPr>
            <p:cNvSpPr txBox="1"/>
            <p:nvPr/>
          </p:nvSpPr>
          <p:spPr>
            <a:xfrm>
              <a:off x="6736800" y="132723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0B76F4-69D7-4DDA-8942-94EE3403AB1F}"/>
                </a:ext>
              </a:extLst>
            </p:cNvPr>
            <p:cNvSpPr txBox="1"/>
            <p:nvPr/>
          </p:nvSpPr>
          <p:spPr>
            <a:xfrm>
              <a:off x="6313287" y="5137106"/>
              <a:ext cx="3224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15:27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2023-06-02 14:56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93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8874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익명게시판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익명게시판 글 작성 및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익명게시판 글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10357"/>
              </p:ext>
            </p:extLst>
          </p:nvPr>
        </p:nvGraphicFramePr>
        <p:xfrm>
          <a:off x="8503219" y="-9525"/>
          <a:ext cx="3688782" cy="469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 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첨부파일을 업로드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글을 불러 올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7985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작성한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1441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글에서 확인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 목록 화면으로 이동된다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09494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익명게시판에 글을 작성하거나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내용을 수정하는 경우 작성한내용이 입력되어져서 나타난다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644B7FA-8B50-4588-920C-4E8AD4CD4B50}"/>
              </a:ext>
            </a:extLst>
          </p:cNvPr>
          <p:cNvGrpSpPr/>
          <p:nvPr/>
        </p:nvGrpSpPr>
        <p:grpSpPr>
          <a:xfrm>
            <a:off x="159234" y="1430116"/>
            <a:ext cx="8148186" cy="5206101"/>
            <a:chOff x="159234" y="1430116"/>
            <a:chExt cx="8148186" cy="52061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9DB087-B0EC-4BD7-BBCF-184C1797628E}"/>
                </a:ext>
              </a:extLst>
            </p:cNvPr>
            <p:cNvSpPr/>
            <p:nvPr/>
          </p:nvSpPr>
          <p:spPr>
            <a:xfrm>
              <a:off x="389105" y="1449139"/>
              <a:ext cx="7918315" cy="5187078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F73151-C152-42FA-BB20-4D2C00173F10}"/>
                </a:ext>
              </a:extLst>
            </p:cNvPr>
            <p:cNvGrpSpPr/>
            <p:nvPr/>
          </p:nvGrpSpPr>
          <p:grpSpPr>
            <a:xfrm>
              <a:off x="610605" y="1571542"/>
              <a:ext cx="7379689" cy="702920"/>
              <a:chOff x="613536" y="1698546"/>
              <a:chExt cx="7379689" cy="702920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81C8097-9B3B-4413-95BC-BFB226CBB458}"/>
                  </a:ext>
                </a:extLst>
              </p:cNvPr>
              <p:cNvSpPr/>
              <p:nvPr/>
            </p:nvSpPr>
            <p:spPr>
              <a:xfrm>
                <a:off x="613536" y="2038351"/>
                <a:ext cx="7379689" cy="36311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962FF3-C1F9-423A-8DE3-5F80586F2F50}"/>
                  </a:ext>
                </a:extLst>
              </p:cNvPr>
              <p:cNvSpPr txBox="1"/>
              <p:nvPr/>
            </p:nvSpPr>
            <p:spPr>
              <a:xfrm>
                <a:off x="613536" y="1698546"/>
                <a:ext cx="233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제목</a:t>
                </a:r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B6CE0C2-2931-4079-A816-962ABE25B0D5}"/>
                </a:ext>
              </a:extLst>
            </p:cNvPr>
            <p:cNvSpPr/>
            <p:nvPr/>
          </p:nvSpPr>
          <p:spPr>
            <a:xfrm>
              <a:off x="659264" y="3870109"/>
              <a:ext cx="7379689" cy="2187891"/>
            </a:xfrm>
            <a:prstGeom prst="roundRect">
              <a:avLst>
                <a:gd name="adj" fmla="val 3175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AFF4A-8D23-4D2A-81B3-DD15218CF2F2}"/>
                </a:ext>
              </a:extLst>
            </p:cNvPr>
            <p:cNvSpPr txBox="1"/>
            <p:nvPr/>
          </p:nvSpPr>
          <p:spPr>
            <a:xfrm>
              <a:off x="641573" y="3475501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내용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CEA6132-BAFD-473B-8540-4499A195720E}"/>
                </a:ext>
              </a:extLst>
            </p:cNvPr>
            <p:cNvGrpSpPr/>
            <p:nvPr/>
          </p:nvGrpSpPr>
          <p:grpSpPr>
            <a:xfrm>
              <a:off x="592914" y="2465185"/>
              <a:ext cx="7428348" cy="714142"/>
              <a:chOff x="564877" y="3192907"/>
              <a:chExt cx="7428348" cy="714142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E0C9834-555E-447A-9E54-C6D4E33425D4}"/>
                  </a:ext>
                </a:extLst>
              </p:cNvPr>
              <p:cNvGrpSpPr/>
              <p:nvPr/>
            </p:nvGrpSpPr>
            <p:grpSpPr>
              <a:xfrm>
                <a:off x="613536" y="3543934"/>
                <a:ext cx="7379689" cy="363115"/>
                <a:chOff x="567809" y="3247442"/>
                <a:chExt cx="7379689" cy="363115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8D59E5EE-0E6D-4C7A-AEBA-015668CE8761}"/>
                    </a:ext>
                  </a:extLst>
                </p:cNvPr>
                <p:cNvGrpSpPr/>
                <p:nvPr/>
              </p:nvGrpSpPr>
              <p:grpSpPr>
                <a:xfrm>
                  <a:off x="567809" y="3247442"/>
                  <a:ext cx="7379689" cy="363115"/>
                  <a:chOff x="8680675" y="4295262"/>
                  <a:chExt cx="7379689" cy="363115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BB3117FC-331B-4ACB-A059-3BD0AFC7FCF7}"/>
                      </a:ext>
                    </a:extLst>
                  </p:cNvPr>
                  <p:cNvSpPr/>
                  <p:nvPr/>
                </p:nvSpPr>
                <p:spPr>
                  <a:xfrm>
                    <a:off x="8680676" y="4295262"/>
                    <a:ext cx="7379688" cy="3631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1493B08-BF56-45EC-A13E-13E425EF80A9}"/>
                      </a:ext>
                    </a:extLst>
                  </p:cNvPr>
                  <p:cNvSpPr/>
                  <p:nvPr/>
                </p:nvSpPr>
                <p:spPr>
                  <a:xfrm>
                    <a:off x="8680675" y="4295262"/>
                    <a:ext cx="1095623" cy="363115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파일 선택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37E0B65-856C-4995-AC3D-E940D722557E}"/>
                    </a:ext>
                  </a:extLst>
                </p:cNvPr>
                <p:cNvSpPr txBox="1"/>
                <p:nvPr/>
              </p:nvSpPr>
              <p:spPr>
                <a:xfrm>
                  <a:off x="1663432" y="3290499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선택된 파일 없음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94BA8B-5A52-4E83-9E40-37CCC9B60792}"/>
                  </a:ext>
                </a:extLst>
              </p:cNvPr>
              <p:cNvSpPr txBox="1"/>
              <p:nvPr/>
            </p:nvSpPr>
            <p:spPr>
              <a:xfrm>
                <a:off x="564877" y="3192907"/>
                <a:ext cx="233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파일첨부</a:t>
                </a:r>
              </a:p>
            </p:txBody>
          </p: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899D873-E7FE-4A7B-8B34-1A786E7215EB}"/>
                </a:ext>
              </a:extLst>
            </p:cNvPr>
            <p:cNvSpPr/>
            <p:nvPr/>
          </p:nvSpPr>
          <p:spPr>
            <a:xfrm>
              <a:off x="2976209" y="6210947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E0F306-F08B-4C63-8895-533B198FF273}"/>
                </a:ext>
              </a:extLst>
            </p:cNvPr>
            <p:cNvSpPr txBox="1"/>
            <p:nvPr/>
          </p:nvSpPr>
          <p:spPr>
            <a:xfrm>
              <a:off x="159234" y="1430116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CC1FB6-997D-4371-89E9-354D82BE1BF3}"/>
                </a:ext>
              </a:extLst>
            </p:cNvPr>
            <p:cNvSpPr txBox="1"/>
            <p:nvPr/>
          </p:nvSpPr>
          <p:spPr>
            <a:xfrm>
              <a:off x="223594" y="230654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347C2B-739A-4BDB-AF42-75BA85CED759}"/>
                </a:ext>
              </a:extLst>
            </p:cNvPr>
            <p:cNvSpPr txBox="1"/>
            <p:nvPr/>
          </p:nvSpPr>
          <p:spPr>
            <a:xfrm>
              <a:off x="216179" y="316564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0D49F1-D938-4B5F-94D3-08B530C5C444}"/>
                </a:ext>
              </a:extLst>
            </p:cNvPr>
            <p:cNvSpPr txBox="1"/>
            <p:nvPr/>
          </p:nvSpPr>
          <p:spPr>
            <a:xfrm>
              <a:off x="6249258" y="319172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8DEC8D-95BD-4A1B-BBA3-505F65598FB7}"/>
                </a:ext>
              </a:extLst>
            </p:cNvPr>
            <p:cNvSpPr/>
            <p:nvPr/>
          </p:nvSpPr>
          <p:spPr>
            <a:xfrm>
              <a:off x="4300449" y="6198205"/>
              <a:ext cx="1095623" cy="36311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임시저장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F1037D8-7A0A-403F-9416-D4B819B2BE8F}"/>
                </a:ext>
              </a:extLst>
            </p:cNvPr>
            <p:cNvSpPr/>
            <p:nvPr/>
          </p:nvSpPr>
          <p:spPr>
            <a:xfrm>
              <a:off x="6736297" y="3333332"/>
              <a:ext cx="1253997" cy="36311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임시저장한 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4216C0-2114-489B-AFF1-147D6B72EF69}"/>
                </a:ext>
              </a:extLst>
            </p:cNvPr>
            <p:cNvSpPr txBox="1"/>
            <p:nvPr/>
          </p:nvSpPr>
          <p:spPr>
            <a:xfrm>
              <a:off x="2570661" y="584328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42D89-38E1-417B-8065-F8D15A7F0C80}"/>
                </a:ext>
              </a:extLst>
            </p:cNvPr>
            <p:cNvSpPr txBox="1"/>
            <p:nvPr/>
          </p:nvSpPr>
          <p:spPr>
            <a:xfrm>
              <a:off x="3953518" y="5762082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873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5524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설문조사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설문조사 목록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86533"/>
              </p:ext>
            </p:extLst>
          </p:nvPr>
        </p:nvGraphicFramePr>
        <p:xfrm>
          <a:off x="8503219" y="-9525"/>
          <a:ext cx="3688782" cy="427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설문의 참여 여부를 알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조사명을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해당제목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설문에 응할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마감된 설문의 경우 말머리가 붙는다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시작일을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종료일을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7598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제목으로 검색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928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사용자는 설문에 응할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74515CF-F860-4AAA-B4EA-610FEEEDD29C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8F1A35-8AD6-4C02-8FEF-24FBC4389E15}"/>
              </a:ext>
            </a:extLst>
          </p:cNvPr>
          <p:cNvSpPr/>
          <p:nvPr/>
        </p:nvSpPr>
        <p:spPr>
          <a:xfrm>
            <a:off x="6447107" y="157433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글쓰기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D87BBF-B7A6-464E-BBE3-EC9AE5B257EA}"/>
              </a:ext>
            </a:extLst>
          </p:cNvPr>
          <p:cNvGrpSpPr/>
          <p:nvPr/>
        </p:nvGrpSpPr>
        <p:grpSpPr>
          <a:xfrm>
            <a:off x="566699" y="2048450"/>
            <a:ext cx="7036115" cy="3446585"/>
            <a:chOff x="551084" y="2422065"/>
            <a:chExt cx="7036115" cy="344658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C8F7C42-4BF7-4C2C-96C0-FCFA33ADC55B}"/>
                </a:ext>
              </a:extLst>
            </p:cNvPr>
            <p:cNvSpPr/>
            <p:nvPr/>
          </p:nvSpPr>
          <p:spPr>
            <a:xfrm>
              <a:off x="551084" y="2422065"/>
              <a:ext cx="7036115" cy="3446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7DB579-051C-40C5-885E-72594D2DD40E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134F77-6E59-422A-A332-696B2487D737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상태                               설문조사 명                                 설문 시작일             설문 종료일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A4EA05F-2120-4545-A5EA-03D283A2E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D847D7-C392-466B-AFA1-5A4D2C1E67A0}"/>
                </a:ext>
              </a:extLst>
            </p:cNvPr>
            <p:cNvSpPr txBox="1"/>
            <p:nvPr/>
          </p:nvSpPr>
          <p:spPr>
            <a:xfrm>
              <a:off x="743733" y="2956743"/>
              <a:ext cx="72348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미참여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미참여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참여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참여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01BC82-321D-41AD-948D-0232EB9BD9B4}"/>
                </a:ext>
              </a:extLst>
            </p:cNvPr>
            <p:cNvSpPr txBox="1"/>
            <p:nvPr/>
          </p:nvSpPr>
          <p:spPr>
            <a:xfrm>
              <a:off x="1916363" y="2970815"/>
              <a:ext cx="30938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 만족도 설문조사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회식장소 설문조사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마감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직원 만족도 설문조사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마감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유연근무제 도입관련 사전 설문조사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A21B97-39E8-47A2-93EC-E4CF6392FBBB}"/>
                </a:ext>
              </a:extLst>
            </p:cNvPr>
            <p:cNvSpPr txBox="1"/>
            <p:nvPr/>
          </p:nvSpPr>
          <p:spPr>
            <a:xfrm>
              <a:off x="4826119" y="2958508"/>
              <a:ext cx="14608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2023-06-04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2023-03-15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2023-01-01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A6FC9E-7C8C-4466-9A42-382CBABB2A1E}"/>
              </a:ext>
            </a:extLst>
          </p:cNvPr>
          <p:cNvGrpSpPr/>
          <p:nvPr/>
        </p:nvGrpSpPr>
        <p:grpSpPr>
          <a:xfrm>
            <a:off x="1730974" y="5591565"/>
            <a:ext cx="4773367" cy="390817"/>
            <a:chOff x="1780161" y="6013347"/>
            <a:chExt cx="4773367" cy="3908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EC3E32D-D4E7-4E10-A171-521049E4F91E}"/>
                </a:ext>
              </a:extLst>
            </p:cNvPr>
            <p:cNvSpPr/>
            <p:nvPr/>
          </p:nvSpPr>
          <p:spPr>
            <a:xfrm>
              <a:off x="3176426" y="6013347"/>
              <a:ext cx="2919574" cy="371531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600F416-EB91-44A0-9CDE-09D35CDA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97" y="6051915"/>
              <a:ext cx="351531" cy="35224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63D7868-C93C-4013-A144-1F8F9C4ED7E2}"/>
                </a:ext>
              </a:extLst>
            </p:cNvPr>
            <p:cNvSpPr/>
            <p:nvPr/>
          </p:nvSpPr>
          <p:spPr>
            <a:xfrm>
              <a:off x="1780161" y="6032633"/>
              <a:ext cx="1304861" cy="3522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제목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2B37E1-D79C-4F5A-AEF1-1749C039FF4E}"/>
              </a:ext>
            </a:extLst>
          </p:cNvPr>
          <p:cNvSpPr/>
          <p:nvPr/>
        </p:nvSpPr>
        <p:spPr>
          <a:xfrm rot="5400000">
            <a:off x="2682836" y="5613148"/>
            <a:ext cx="352249" cy="366124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3F76B6-EB43-4139-854E-7E7946AC6860}"/>
              </a:ext>
            </a:extLst>
          </p:cNvPr>
          <p:cNvGrpSpPr/>
          <p:nvPr/>
        </p:nvGrpSpPr>
        <p:grpSpPr>
          <a:xfrm>
            <a:off x="2725085" y="6131202"/>
            <a:ext cx="3213299" cy="373098"/>
            <a:chOff x="2431700" y="6108537"/>
            <a:chExt cx="3213299" cy="3730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3D9BDA-5307-4223-8235-E6A641E74B46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4406F2-8B45-46A1-84C4-D1F301A5D82E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DC2FF9-C9F4-49EB-821A-ED8E65CF4ED9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1881EB-1A93-48C1-BF67-9DBAEEA21CA8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B72E69-BB30-4598-B6CA-390509A493DB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56DC8A-BE02-4011-ADE1-2E0F91805FDE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16E13F-BF07-4602-B3E0-F656051DD24E}"/>
              </a:ext>
            </a:extLst>
          </p:cNvPr>
          <p:cNvSpPr txBox="1"/>
          <p:nvPr/>
        </p:nvSpPr>
        <p:spPr>
          <a:xfrm>
            <a:off x="425537" y="235478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ED57D-8DAE-4142-8D39-F7337DCAB8E2}"/>
              </a:ext>
            </a:extLst>
          </p:cNvPr>
          <p:cNvSpPr txBox="1"/>
          <p:nvPr/>
        </p:nvSpPr>
        <p:spPr>
          <a:xfrm>
            <a:off x="2201335" y="19231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796799-CA5D-4F35-821A-393F16BA0FDE}"/>
              </a:ext>
            </a:extLst>
          </p:cNvPr>
          <p:cNvSpPr txBox="1"/>
          <p:nvPr/>
        </p:nvSpPr>
        <p:spPr>
          <a:xfrm>
            <a:off x="4500374" y="193679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7CAA65-3936-40ED-B44A-8A9CF98B539E}"/>
              </a:ext>
            </a:extLst>
          </p:cNvPr>
          <p:cNvSpPr txBox="1"/>
          <p:nvPr/>
        </p:nvSpPr>
        <p:spPr>
          <a:xfrm>
            <a:off x="5921861" y="191670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D7EAE6-B396-47DC-8EA3-AB15D2B31EE5}"/>
              </a:ext>
            </a:extLst>
          </p:cNvPr>
          <p:cNvSpPr txBox="1"/>
          <p:nvPr/>
        </p:nvSpPr>
        <p:spPr>
          <a:xfrm>
            <a:off x="1519729" y="53846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453006-C066-4DAD-9F0E-994524F1A279}"/>
              </a:ext>
            </a:extLst>
          </p:cNvPr>
          <p:cNvSpPr txBox="1"/>
          <p:nvPr/>
        </p:nvSpPr>
        <p:spPr>
          <a:xfrm>
            <a:off x="6201840" y="2559251"/>
            <a:ext cx="146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2023-06-04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2023-06-04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2023-03-31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2023-01-31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54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F6DAF6-05A0-4F01-88FA-6CB1A1A989C3}"/>
              </a:ext>
            </a:extLst>
          </p:cNvPr>
          <p:cNvSpPr/>
          <p:nvPr/>
        </p:nvSpPr>
        <p:spPr>
          <a:xfrm>
            <a:off x="110859" y="1376626"/>
            <a:ext cx="8289562" cy="536581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033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메인 메뉴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메인 메뉴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발생 연차와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연차에 대해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연차과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사용내역과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연단위로 연차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연차 생성내역을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9DA2B-4FCD-4D27-B538-EF7C3D9A03FD}"/>
              </a:ext>
            </a:extLst>
          </p:cNvPr>
          <p:cNvSpPr/>
          <p:nvPr/>
        </p:nvSpPr>
        <p:spPr>
          <a:xfrm>
            <a:off x="116655" y="1376625"/>
            <a:ext cx="1745153" cy="5365817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0D98CA-D2DB-4A06-AD8A-EC218D18DF2B}"/>
              </a:ext>
            </a:extLst>
          </p:cNvPr>
          <p:cNvGrpSpPr/>
          <p:nvPr/>
        </p:nvGrpSpPr>
        <p:grpSpPr>
          <a:xfrm>
            <a:off x="244234" y="1452000"/>
            <a:ext cx="1745153" cy="523220"/>
            <a:chOff x="384913" y="2035467"/>
            <a:chExt cx="1745153" cy="5232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882141A-F482-4978-B923-AA155BCB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207" y="2136087"/>
              <a:ext cx="301883" cy="301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D997EC-22A9-44B9-9242-37492AACCC6A}"/>
                </a:ext>
              </a:extLst>
            </p:cNvPr>
            <p:cNvSpPr txBox="1"/>
            <p:nvPr/>
          </p:nvSpPr>
          <p:spPr>
            <a:xfrm>
              <a:off x="384913" y="2035467"/>
              <a:ext cx="1745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accent1">
                      <a:lumMod val="75000"/>
                    </a:schemeClr>
                  </a:solidFill>
                  <a:latin typeface="Franklin Gothic Heavy" panose="020B0903020102020204" pitchFamily="34" charset="0"/>
                  <a:ea typeface="나눔스퀘어 네오 Bold" panose="00000800000000000000" pitchFamily="2" charset="-127"/>
                </a:rPr>
                <a:t>Groub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89A1D8-A603-4697-AD95-05067133B82E}"/>
              </a:ext>
            </a:extLst>
          </p:cNvPr>
          <p:cNvGrpSpPr/>
          <p:nvPr/>
        </p:nvGrpSpPr>
        <p:grpSpPr>
          <a:xfrm>
            <a:off x="404072" y="2004917"/>
            <a:ext cx="2985208" cy="4708981"/>
            <a:chOff x="414232" y="2065877"/>
            <a:chExt cx="2985208" cy="47089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0DF10F-B88B-48AC-BCEB-5E950DC4B6E5}"/>
                </a:ext>
              </a:extLst>
            </p:cNvPr>
            <p:cNvSpPr txBox="1"/>
            <p:nvPr/>
          </p:nvSpPr>
          <p:spPr>
            <a:xfrm>
              <a:off x="716531" y="2065877"/>
              <a:ext cx="2682909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메일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쪽지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메신저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화상회의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전자결재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증명서 발급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근태관리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일정관리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공지사항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커뮤니티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예약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조직도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인사관리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51E6F97-A607-4534-B488-C388E77F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24" y="2144857"/>
              <a:ext cx="217109" cy="155052"/>
            </a:xfrm>
            <a:prstGeom prst="rect">
              <a:avLst/>
            </a:prstGeom>
            <a:noFill/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4EC6B79-5670-45F1-AB5E-EA8D6D12C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74" y="2807514"/>
              <a:ext cx="234593" cy="23459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623E8CE-984C-438A-82C8-293D20BF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55" y="2470311"/>
              <a:ext cx="205630" cy="23459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C2DF47-181F-4B46-9E20-608C7F5E671A}"/>
                </a:ext>
              </a:extLst>
            </p:cNvPr>
            <p:cNvGrpSpPr/>
            <p:nvPr/>
          </p:nvGrpSpPr>
          <p:grpSpPr>
            <a:xfrm>
              <a:off x="414232" y="3528372"/>
              <a:ext cx="332703" cy="3161189"/>
              <a:chOff x="414232" y="3193092"/>
              <a:chExt cx="332703" cy="316118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23E0778-3624-4ECA-B3F4-E7CC33079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306" y="6049570"/>
                <a:ext cx="304711" cy="304711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B284EF-E20C-4DD9-A759-56DA3662B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97" y="5744127"/>
                <a:ext cx="229371" cy="21439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8C4F602-0E08-4CDD-A410-E8511E1D0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074" y="5413830"/>
                <a:ext cx="214391" cy="21439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5F624A0-25D7-4B37-8417-E9C275BEE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84" y="5015060"/>
                <a:ext cx="273147" cy="27314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27372FD-22AC-4D03-AB9D-F4D4C9BE7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367" y="4674810"/>
                <a:ext cx="206233" cy="20623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1131EC3-4362-457F-8B26-9B8EA0FE3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232" y="4263182"/>
                <a:ext cx="332703" cy="33270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9981313-DDF2-47BF-97F3-1DCDE2666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78" y="3973185"/>
                <a:ext cx="179747" cy="179747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1DDDCCA-F700-4FA3-BFD1-45C817EA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367" y="3193092"/>
                <a:ext cx="223806" cy="22380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6874DCF-5A41-4043-8F43-7F93C3201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97" y="3587800"/>
                <a:ext cx="223807" cy="223807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4B7358-8FA9-472B-900C-28CF2D3E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96" y="3142356"/>
              <a:ext cx="244550" cy="24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24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2146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72583"/>
              </p:ext>
            </p:extLst>
          </p:nvPr>
        </p:nvGraphicFramePr>
        <p:xfrm>
          <a:off x="8503219" y="-9525"/>
          <a:ext cx="3688782" cy="5648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설문의 제목을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기간을 선택할 수 있다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대상자를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설문에 대한 취지를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3435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질문을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6351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문항타입을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선택형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보기를 추가하여 사용자가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텍스트형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직접 텍스트를 작성 할 수 있다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점수형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주어진 점수 중 하나를 선택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5072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문항을 추가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0221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설문을 등록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설문 내역화면으로 이동된다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09932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사용자는 설문문항을 작성하여 설문조사를 시행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8C77912-63A7-42B8-A837-ACCA8B3EAD22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7EC13-4040-467F-BBBE-CCD402BB7D99}"/>
              </a:ext>
            </a:extLst>
          </p:cNvPr>
          <p:cNvSpPr txBox="1"/>
          <p:nvPr/>
        </p:nvSpPr>
        <p:spPr>
          <a:xfrm>
            <a:off x="299481" y="1517391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0ECDF-7D81-461A-BE3A-E49647C58EBD}"/>
              </a:ext>
            </a:extLst>
          </p:cNvPr>
          <p:cNvSpPr txBox="1"/>
          <p:nvPr/>
        </p:nvSpPr>
        <p:spPr>
          <a:xfrm>
            <a:off x="1092359" y="17564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A23B8-D2C9-483F-8996-EF9EE5444B12}"/>
              </a:ext>
            </a:extLst>
          </p:cNvPr>
          <p:cNvSpPr txBox="1"/>
          <p:nvPr/>
        </p:nvSpPr>
        <p:spPr>
          <a:xfrm>
            <a:off x="1102669" y="22000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510BE-9334-41B8-BB7F-8372222E4140}"/>
              </a:ext>
            </a:extLst>
          </p:cNvPr>
          <p:cNvSpPr txBox="1"/>
          <p:nvPr/>
        </p:nvSpPr>
        <p:spPr>
          <a:xfrm>
            <a:off x="925335" y="2617407"/>
            <a:ext cx="547450" cy="66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EC565-8C14-41FC-9FA9-B1B962730410}"/>
              </a:ext>
            </a:extLst>
          </p:cNvPr>
          <p:cNvSpPr txBox="1"/>
          <p:nvPr/>
        </p:nvSpPr>
        <p:spPr>
          <a:xfrm>
            <a:off x="907820" y="32289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C57601-9029-45FD-8084-E1FD4623AE75}"/>
              </a:ext>
            </a:extLst>
          </p:cNvPr>
          <p:cNvSpPr txBox="1"/>
          <p:nvPr/>
        </p:nvSpPr>
        <p:spPr>
          <a:xfrm>
            <a:off x="1084893" y="458034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3D1F4-2119-46F1-8D36-D44EA7237C9F}"/>
              </a:ext>
            </a:extLst>
          </p:cNvPr>
          <p:cNvSpPr txBox="1"/>
          <p:nvPr/>
        </p:nvSpPr>
        <p:spPr>
          <a:xfrm>
            <a:off x="616580" y="50783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2F7C0C-A0AD-4112-81BF-11DCA203981E}"/>
              </a:ext>
            </a:extLst>
          </p:cNvPr>
          <p:cNvGrpSpPr/>
          <p:nvPr/>
        </p:nvGrpSpPr>
        <p:grpSpPr>
          <a:xfrm>
            <a:off x="944545" y="1935268"/>
            <a:ext cx="6008945" cy="4617598"/>
            <a:chOff x="554664" y="1943721"/>
            <a:chExt cx="6008945" cy="461759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16C94CF-C90D-48DF-B315-925A9ABFEB03}"/>
                </a:ext>
              </a:extLst>
            </p:cNvPr>
            <p:cNvSpPr/>
            <p:nvPr/>
          </p:nvSpPr>
          <p:spPr>
            <a:xfrm>
              <a:off x="3347998" y="6198204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F04D79D-0EEE-40B6-BC3C-2C17ADEF55F9}"/>
                </a:ext>
              </a:extLst>
            </p:cNvPr>
            <p:cNvSpPr/>
            <p:nvPr/>
          </p:nvSpPr>
          <p:spPr>
            <a:xfrm>
              <a:off x="1859585" y="5758754"/>
              <a:ext cx="4695439" cy="29480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C7FB85F-CEF4-4FE6-A624-05C934B07967}"/>
                </a:ext>
              </a:extLst>
            </p:cNvPr>
            <p:cNvGrpSpPr/>
            <p:nvPr/>
          </p:nvGrpSpPr>
          <p:grpSpPr>
            <a:xfrm>
              <a:off x="554664" y="1943721"/>
              <a:ext cx="6008945" cy="4219789"/>
              <a:chOff x="486611" y="2129431"/>
              <a:chExt cx="6008945" cy="421978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11054B2-A229-4808-80D5-B840C0591E7D}"/>
                  </a:ext>
                </a:extLst>
              </p:cNvPr>
              <p:cNvGrpSpPr/>
              <p:nvPr/>
            </p:nvGrpSpPr>
            <p:grpSpPr>
              <a:xfrm>
                <a:off x="918199" y="2493051"/>
                <a:ext cx="4645463" cy="415333"/>
                <a:chOff x="773470" y="2423139"/>
                <a:chExt cx="4645463" cy="415333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7C73CC4-295F-4F7F-8BE6-EE17F7FE2C82}"/>
                    </a:ext>
                  </a:extLst>
                </p:cNvPr>
                <p:cNvGrpSpPr/>
                <p:nvPr/>
              </p:nvGrpSpPr>
              <p:grpSpPr>
                <a:xfrm>
                  <a:off x="773470" y="2429711"/>
                  <a:ext cx="2972108" cy="408761"/>
                  <a:chOff x="-254230" y="2872376"/>
                  <a:chExt cx="2972108" cy="408761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453DD3FB-E60E-4CCB-89BD-8D18E0139E18}"/>
                      </a:ext>
                    </a:extLst>
                  </p:cNvPr>
                  <p:cNvSpPr/>
                  <p:nvPr/>
                </p:nvSpPr>
                <p:spPr>
                  <a:xfrm>
                    <a:off x="613537" y="2895130"/>
                    <a:ext cx="1491819" cy="33710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1456517-0DFE-42D2-A259-247CEA85585F}"/>
                      </a:ext>
                    </a:extLst>
                  </p:cNvPr>
                  <p:cNvSpPr txBox="1"/>
                  <p:nvPr/>
                </p:nvSpPr>
                <p:spPr>
                  <a:xfrm>
                    <a:off x="-254230" y="2955240"/>
                    <a:ext cx="233463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기간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037D34C-E13D-4F75-B3F4-79E09BE8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2327497" y="2872376"/>
                    <a:ext cx="39038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~</a:t>
                    </a:r>
                    <a:endParaRPr lang="ko-KR" alt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pic>
                <p:nvPicPr>
                  <p:cNvPr id="48" name="그림 47">
                    <a:extLst>
                      <a:ext uri="{FF2B5EF4-FFF2-40B4-BE49-F238E27FC236}">
                        <a16:creationId xmlns:a16="http://schemas.microsoft.com/office/drawing/2014/main" id="{473FD17F-5B16-4D38-BA59-5D108CEBA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40736" y="2881027"/>
                    <a:ext cx="400110" cy="400110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94CBD5-C1F6-4F27-8D23-3F022DCAE350}"/>
                      </a:ext>
                    </a:extLst>
                  </p:cNvPr>
                  <p:cNvSpPr txBox="1"/>
                  <p:nvPr/>
                </p:nvSpPr>
                <p:spPr>
                  <a:xfrm>
                    <a:off x="638487" y="2927193"/>
                    <a:ext cx="121180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연도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 –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월 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-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일</a:t>
                    </a: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EFF9C95-C566-44A8-B3AB-0F2FC824998F}"/>
                    </a:ext>
                  </a:extLst>
                </p:cNvPr>
                <p:cNvGrpSpPr/>
                <p:nvPr/>
              </p:nvGrpSpPr>
              <p:grpSpPr>
                <a:xfrm>
                  <a:off x="3872578" y="2423139"/>
                  <a:ext cx="1546355" cy="400110"/>
                  <a:chOff x="613536" y="2851701"/>
                  <a:chExt cx="1546355" cy="400110"/>
                </a:xfrm>
              </p:grpSpPr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A99650D7-E4F1-43FA-A571-D7D84EFFEFCA}"/>
                      </a:ext>
                    </a:extLst>
                  </p:cNvPr>
                  <p:cNvSpPr/>
                  <p:nvPr/>
                </p:nvSpPr>
                <p:spPr>
                  <a:xfrm>
                    <a:off x="613536" y="2895131"/>
                    <a:ext cx="1527309" cy="32300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6042A13B-820A-44D7-93AE-37E832F97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9781" y="2851701"/>
                    <a:ext cx="400110" cy="400110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3CE92AF-7F47-40D5-AC1F-F2677CB56A32}"/>
                      </a:ext>
                    </a:extLst>
                  </p:cNvPr>
                  <p:cNvSpPr txBox="1"/>
                  <p:nvPr/>
                </p:nvSpPr>
                <p:spPr>
                  <a:xfrm>
                    <a:off x="647041" y="2906534"/>
                    <a:ext cx="121180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연도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 –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월 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-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일</a:t>
                    </a:r>
                  </a:p>
                </p:txBody>
              </p:sp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ED80B3B-A027-443A-AE67-9A4A91743475}"/>
                  </a:ext>
                </a:extLst>
              </p:cNvPr>
              <p:cNvGrpSpPr/>
              <p:nvPr/>
            </p:nvGrpSpPr>
            <p:grpSpPr>
              <a:xfrm>
                <a:off x="808275" y="3006860"/>
                <a:ext cx="5666757" cy="292179"/>
                <a:chOff x="419040" y="1922362"/>
                <a:chExt cx="5666757" cy="292179"/>
              </a:xfrm>
            </p:grpSpPr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88E03D82-55C3-4E84-92A3-9A63F1DF8B9B}"/>
                    </a:ext>
                  </a:extLst>
                </p:cNvPr>
                <p:cNvSpPr/>
                <p:nvPr/>
              </p:nvSpPr>
              <p:spPr>
                <a:xfrm>
                  <a:off x="2185124" y="1937542"/>
                  <a:ext cx="3900673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44D6952-753C-4D5C-949C-85872C044D7D}"/>
                    </a:ext>
                  </a:extLst>
                </p:cNvPr>
                <p:cNvSpPr txBox="1"/>
                <p:nvPr/>
              </p:nvSpPr>
              <p:spPr>
                <a:xfrm>
                  <a:off x="419040" y="1922362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대상자</a:t>
                  </a:r>
                </a:p>
              </p:txBody>
            </p:sp>
          </p:grp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A4003D1F-179E-4123-B5E8-A043B99EDCC4}"/>
                  </a:ext>
                </a:extLst>
              </p:cNvPr>
              <p:cNvSpPr/>
              <p:nvPr/>
            </p:nvSpPr>
            <p:spPr>
              <a:xfrm>
                <a:off x="1778931" y="3023146"/>
                <a:ext cx="645156" cy="27589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+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추가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45B79E3-0E13-45A2-BAFB-A4348FC52FAA}"/>
                  </a:ext>
                </a:extLst>
              </p:cNvPr>
              <p:cNvGrpSpPr/>
              <p:nvPr/>
            </p:nvGrpSpPr>
            <p:grpSpPr>
              <a:xfrm>
                <a:off x="773470" y="3607974"/>
                <a:ext cx="5713501" cy="1184942"/>
                <a:chOff x="358550" y="1920912"/>
                <a:chExt cx="5713501" cy="1184942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8AA2E8F1-855D-4CF0-BE82-D0A9EA77DE67}"/>
                    </a:ext>
                  </a:extLst>
                </p:cNvPr>
                <p:cNvSpPr/>
                <p:nvPr/>
              </p:nvSpPr>
              <p:spPr>
                <a:xfrm>
                  <a:off x="1371046" y="1920912"/>
                  <a:ext cx="4701005" cy="1184942"/>
                </a:xfrm>
                <a:prstGeom prst="roundRect">
                  <a:avLst>
                    <a:gd name="adj" fmla="val 7339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1AAF51A-9EDC-4EAB-A825-55D4B08EF274}"/>
                    </a:ext>
                  </a:extLst>
                </p:cNvPr>
                <p:cNvSpPr txBox="1"/>
                <p:nvPr/>
              </p:nvSpPr>
              <p:spPr>
                <a:xfrm>
                  <a:off x="358550" y="1939510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안내문구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27DCA6D2-7306-49A7-88DD-8A593280EDDD}"/>
                  </a:ext>
                </a:extLst>
              </p:cNvPr>
              <p:cNvGrpSpPr/>
              <p:nvPr/>
            </p:nvGrpSpPr>
            <p:grpSpPr>
              <a:xfrm>
                <a:off x="961427" y="2129431"/>
                <a:ext cx="5534129" cy="295596"/>
                <a:chOff x="414226" y="1949307"/>
                <a:chExt cx="5534129" cy="295596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E572593C-7F35-4E11-B457-48FD016271AB}"/>
                    </a:ext>
                  </a:extLst>
                </p:cNvPr>
                <p:cNvSpPr/>
                <p:nvPr/>
              </p:nvSpPr>
              <p:spPr>
                <a:xfrm>
                  <a:off x="1252916" y="1950100"/>
                  <a:ext cx="4695439" cy="29480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74C3E1-9371-4C9E-BA31-7BEF34536C92}"/>
                    </a:ext>
                  </a:extLst>
                </p:cNvPr>
                <p:cNvSpPr txBox="1"/>
                <p:nvPr/>
              </p:nvSpPr>
              <p:spPr>
                <a:xfrm>
                  <a:off x="414226" y="1949307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제목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D6AFEC48-3841-47CB-95BC-15BB454D2569}"/>
                  </a:ext>
                </a:extLst>
              </p:cNvPr>
              <p:cNvGrpSpPr/>
              <p:nvPr/>
            </p:nvGrpSpPr>
            <p:grpSpPr>
              <a:xfrm>
                <a:off x="961427" y="4974297"/>
                <a:ext cx="5534129" cy="295596"/>
                <a:chOff x="414226" y="1949307"/>
                <a:chExt cx="5534129" cy="295596"/>
              </a:xfrm>
            </p:grpSpPr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4B37B77-2473-4A0A-8C8F-CC4B1807466E}"/>
                    </a:ext>
                  </a:extLst>
                </p:cNvPr>
                <p:cNvSpPr/>
                <p:nvPr/>
              </p:nvSpPr>
              <p:spPr>
                <a:xfrm>
                  <a:off x="1252916" y="1950100"/>
                  <a:ext cx="4695439" cy="29480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5057947-DC95-4D11-9388-C922A3ED468B}"/>
                    </a:ext>
                  </a:extLst>
                </p:cNvPr>
                <p:cNvSpPr txBox="1"/>
                <p:nvPr/>
              </p:nvSpPr>
              <p:spPr>
                <a:xfrm>
                  <a:off x="414226" y="1949307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질문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D266ED0-D244-43A0-A083-975AC4DC3AD3}"/>
                  </a:ext>
                </a:extLst>
              </p:cNvPr>
              <p:cNvGrpSpPr/>
              <p:nvPr/>
            </p:nvGrpSpPr>
            <p:grpSpPr>
              <a:xfrm>
                <a:off x="486611" y="5459875"/>
                <a:ext cx="5979356" cy="299320"/>
                <a:chOff x="26511" y="1991693"/>
                <a:chExt cx="5979356" cy="299320"/>
              </a:xfrm>
            </p:grpSpPr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55576DDF-B442-4F0B-8F59-DEACD570FE77}"/>
                    </a:ext>
                  </a:extLst>
                </p:cNvPr>
                <p:cNvSpPr/>
                <p:nvPr/>
              </p:nvSpPr>
              <p:spPr>
                <a:xfrm>
                  <a:off x="2105194" y="2014014"/>
                  <a:ext cx="3900673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3770ABF-5AF9-479A-BE52-A7081ABBCC47}"/>
                    </a:ext>
                  </a:extLst>
                </p:cNvPr>
                <p:cNvSpPr txBox="1"/>
                <p:nvPr/>
              </p:nvSpPr>
              <p:spPr>
                <a:xfrm>
                  <a:off x="26511" y="1991693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설문 문항 타입</a:t>
                  </a:r>
                </a:p>
              </p:txBody>
            </p:sp>
          </p:grp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5FEE0D46-8608-4513-AA4A-1219BC897C8C}"/>
                  </a:ext>
                </a:extLst>
              </p:cNvPr>
              <p:cNvSpPr/>
              <p:nvPr/>
            </p:nvSpPr>
            <p:spPr>
              <a:xfrm>
                <a:off x="1785966" y="5736874"/>
                <a:ext cx="698698" cy="61234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텍스트형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점수형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44F0E574-0D55-48E2-9DEC-A72F269AB20B}"/>
                  </a:ext>
                </a:extLst>
              </p:cNvPr>
              <p:cNvSpPr/>
              <p:nvPr/>
            </p:nvSpPr>
            <p:spPr>
              <a:xfrm>
                <a:off x="1788400" y="5482748"/>
                <a:ext cx="696264" cy="29316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선택형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2EC5507-AB4E-4110-8ECD-320BB00BD900}"/>
                </a:ext>
              </a:extLst>
            </p:cNvPr>
            <p:cNvSpPr txBox="1"/>
            <p:nvPr/>
          </p:nvSpPr>
          <p:spPr>
            <a:xfrm>
              <a:off x="3381328" y="5758324"/>
              <a:ext cx="2160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문항 추가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3555D6B-7D17-43B4-B7B4-A9ED82B8BD3C}"/>
              </a:ext>
            </a:extLst>
          </p:cNvPr>
          <p:cNvSpPr txBox="1"/>
          <p:nvPr/>
        </p:nvSpPr>
        <p:spPr>
          <a:xfrm>
            <a:off x="3346511" y="55434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637562-90D2-44D7-8A52-191EF9E46782}"/>
              </a:ext>
            </a:extLst>
          </p:cNvPr>
          <p:cNvSpPr txBox="1"/>
          <p:nvPr/>
        </p:nvSpPr>
        <p:spPr>
          <a:xfrm>
            <a:off x="3294906" y="600803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658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8393FB43-E69E-499F-AD54-AD7DC2DE2499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96924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참여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참여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12746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제목을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기간을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취지를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항목을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89723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설문에 참여하고 목록으로 돌아간다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20604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사용자는 설문에 응할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3DE7DB-48EA-4507-ACA8-A4C5623E7889}"/>
              </a:ext>
            </a:extLst>
          </p:cNvPr>
          <p:cNvSpPr txBox="1"/>
          <p:nvPr/>
        </p:nvSpPr>
        <p:spPr>
          <a:xfrm>
            <a:off x="299481" y="1517391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 참여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E67C71E-EC85-45D1-B936-426FD781DF95}"/>
              </a:ext>
            </a:extLst>
          </p:cNvPr>
          <p:cNvGrpSpPr/>
          <p:nvPr/>
        </p:nvGrpSpPr>
        <p:grpSpPr>
          <a:xfrm>
            <a:off x="1089929" y="1936009"/>
            <a:ext cx="6577663" cy="4590537"/>
            <a:chOff x="1089929" y="1936009"/>
            <a:chExt cx="6577663" cy="459053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945A54C-611B-4DA9-9D95-3519CF5A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193986" y="3074496"/>
              <a:ext cx="565069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39C30-FAE6-42E4-A8D0-FF44CC61D883}"/>
                </a:ext>
              </a:extLst>
            </p:cNvPr>
            <p:cNvSpPr txBox="1"/>
            <p:nvPr/>
          </p:nvSpPr>
          <p:spPr>
            <a:xfrm>
              <a:off x="1089929" y="1982061"/>
              <a:ext cx="11092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제목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기간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안내문구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9D449C-EDF0-450E-B310-2725A36621CA}"/>
                </a:ext>
              </a:extLst>
            </p:cNvPr>
            <p:cNvSpPr txBox="1"/>
            <p:nvPr/>
          </p:nvSpPr>
          <p:spPr>
            <a:xfrm>
              <a:off x="2394902" y="1982061"/>
              <a:ext cx="5272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 만족도 설문조사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~ 2023-06-07</a:t>
              </a: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개선점을 찾고 개선하기 위하여 실시하고 있습니다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7121B07-C432-4FE0-B4DF-29705F608CD9}"/>
                </a:ext>
              </a:extLst>
            </p:cNvPr>
            <p:cNvCxnSpPr>
              <a:cxnSpLocks/>
            </p:cNvCxnSpPr>
            <p:nvPr/>
          </p:nvCxnSpPr>
          <p:spPr>
            <a:xfrm>
              <a:off x="1172891" y="1936009"/>
              <a:ext cx="567179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E86424-1DA5-4764-9C54-EE3657116405}"/>
                </a:ext>
              </a:extLst>
            </p:cNvPr>
            <p:cNvCxnSpPr>
              <a:cxnSpLocks/>
            </p:cNvCxnSpPr>
            <p:nvPr/>
          </p:nvCxnSpPr>
          <p:spPr>
            <a:xfrm>
              <a:off x="1211742" y="3900803"/>
              <a:ext cx="578577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FEB73E9-80AB-43E8-B7E0-1588C6533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2890" y="4926958"/>
              <a:ext cx="578577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BC0AD-8979-4AA7-B7E6-3A5932AFE136}"/>
                </a:ext>
              </a:extLst>
            </p:cNvPr>
            <p:cNvSpPr txBox="1"/>
            <p:nvPr/>
          </p:nvSpPr>
          <p:spPr>
            <a:xfrm>
              <a:off x="1735008" y="3160103"/>
              <a:ext cx="36773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FC4C9-1198-4BE8-B121-B86EDEB1884C}"/>
                </a:ext>
              </a:extLst>
            </p:cNvPr>
            <p:cNvSpPr txBox="1"/>
            <p:nvPr/>
          </p:nvSpPr>
          <p:spPr>
            <a:xfrm>
              <a:off x="2394902" y="3168712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가격이 합리적이라고 생각한다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BA019-F7E8-4D50-BF60-65DB96FD2D57}"/>
                </a:ext>
              </a:extLst>
            </p:cNvPr>
            <p:cNvSpPr txBox="1"/>
            <p:nvPr/>
          </p:nvSpPr>
          <p:spPr>
            <a:xfrm>
              <a:off x="2394902" y="4044579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구내식당이 청결하다고 생각한다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F3A45A-2F4A-4A5F-B24E-21473F5FCFF4}"/>
                </a:ext>
              </a:extLst>
            </p:cNvPr>
            <p:cNvSpPr txBox="1"/>
            <p:nvPr/>
          </p:nvSpPr>
          <p:spPr>
            <a:xfrm>
              <a:off x="2394902" y="5014107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개선점을 적어주세요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3AAAE9B-2411-4929-AC76-FF635235B352}"/>
                </a:ext>
              </a:extLst>
            </p:cNvPr>
            <p:cNvGrpSpPr/>
            <p:nvPr/>
          </p:nvGrpSpPr>
          <p:grpSpPr>
            <a:xfrm>
              <a:off x="2715175" y="3516540"/>
              <a:ext cx="2201662" cy="326341"/>
              <a:chOff x="2963750" y="3866627"/>
              <a:chExt cx="2201662" cy="326341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BC2F8FE-FFAB-4D39-B38F-71AF64B65EA1}"/>
                  </a:ext>
                </a:extLst>
              </p:cNvPr>
              <p:cNvGrpSpPr/>
              <p:nvPr/>
            </p:nvGrpSpPr>
            <p:grpSpPr>
              <a:xfrm>
                <a:off x="3105730" y="3866627"/>
                <a:ext cx="1633786" cy="123015"/>
                <a:chOff x="2862677" y="3839415"/>
                <a:chExt cx="1633786" cy="123015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46C47C-F062-4D5D-BA2A-3C985C30434F}"/>
                    </a:ext>
                  </a:extLst>
                </p:cNvPr>
                <p:cNvSpPr/>
                <p:nvPr/>
              </p:nvSpPr>
              <p:spPr>
                <a:xfrm>
                  <a:off x="2862677" y="3840354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5578CDA-009A-4B54-8CB5-A213F75277D9}"/>
                    </a:ext>
                  </a:extLst>
                </p:cNvPr>
                <p:cNvSpPr/>
                <p:nvPr/>
              </p:nvSpPr>
              <p:spPr>
                <a:xfrm>
                  <a:off x="325847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0DCA6D5-58EB-4331-8BC5-23CF5A354084}"/>
                    </a:ext>
                  </a:extLst>
                </p:cNvPr>
                <p:cNvSpPr/>
                <p:nvPr/>
              </p:nvSpPr>
              <p:spPr>
                <a:xfrm>
                  <a:off x="364305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D0436EE-80B1-4387-A477-246F6C3174DA}"/>
                    </a:ext>
                  </a:extLst>
                </p:cNvPr>
                <p:cNvSpPr/>
                <p:nvPr/>
              </p:nvSpPr>
              <p:spPr>
                <a:xfrm>
                  <a:off x="3998451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5CF42A-CCD0-4DB3-BA93-F4A3B00DD4DA}"/>
                    </a:ext>
                  </a:extLst>
                </p:cNvPr>
                <p:cNvSpPr/>
                <p:nvPr/>
              </p:nvSpPr>
              <p:spPr>
                <a:xfrm>
                  <a:off x="4375883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23A4B-1822-4C3F-93D7-82A870614E39}"/>
                  </a:ext>
                </a:extLst>
              </p:cNvPr>
              <p:cNvSpPr txBox="1"/>
              <p:nvPr/>
            </p:nvSpPr>
            <p:spPr>
              <a:xfrm>
                <a:off x="2963750" y="3977524"/>
                <a:ext cx="22016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1             2             3            4            5</a:t>
                </a:r>
                <a:endParaRPr lang="ko-KR" altLang="en-US" sz="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2C054FB-B7DF-4FD5-BEF1-0960090F7BE7}"/>
                </a:ext>
              </a:extLst>
            </p:cNvPr>
            <p:cNvGrpSpPr/>
            <p:nvPr/>
          </p:nvGrpSpPr>
          <p:grpSpPr>
            <a:xfrm>
              <a:off x="2716652" y="4432421"/>
              <a:ext cx="2201662" cy="326341"/>
              <a:chOff x="2963750" y="3866627"/>
              <a:chExt cx="2201662" cy="326341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F4E3D4C-2D16-48CA-9387-10861053F563}"/>
                  </a:ext>
                </a:extLst>
              </p:cNvPr>
              <p:cNvGrpSpPr/>
              <p:nvPr/>
            </p:nvGrpSpPr>
            <p:grpSpPr>
              <a:xfrm>
                <a:off x="3105730" y="3866627"/>
                <a:ext cx="1679966" cy="123015"/>
                <a:chOff x="2862677" y="3839415"/>
                <a:chExt cx="1679966" cy="123015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1CE1815-01D2-4ECB-B02E-CB0C5F806B2B}"/>
                    </a:ext>
                  </a:extLst>
                </p:cNvPr>
                <p:cNvSpPr/>
                <p:nvPr/>
              </p:nvSpPr>
              <p:spPr>
                <a:xfrm>
                  <a:off x="2862677" y="3840354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994EC8B-282D-4407-90EE-6D9A5CF01CA6}"/>
                    </a:ext>
                  </a:extLst>
                </p:cNvPr>
                <p:cNvSpPr/>
                <p:nvPr/>
              </p:nvSpPr>
              <p:spPr>
                <a:xfrm>
                  <a:off x="325847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A5498CE-4BAF-4A97-B8B2-9F5BDA2D93B0}"/>
                    </a:ext>
                  </a:extLst>
                </p:cNvPr>
                <p:cNvSpPr/>
                <p:nvPr/>
              </p:nvSpPr>
              <p:spPr>
                <a:xfrm>
                  <a:off x="364305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16A5E09-2B5F-4944-B407-027E174F91FA}"/>
                    </a:ext>
                  </a:extLst>
                </p:cNvPr>
                <p:cNvSpPr/>
                <p:nvPr/>
              </p:nvSpPr>
              <p:spPr>
                <a:xfrm>
                  <a:off x="3998451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54019AD9-D49F-45BB-A7D6-9DD3F9A4C659}"/>
                    </a:ext>
                  </a:extLst>
                </p:cNvPr>
                <p:cNvSpPr/>
                <p:nvPr/>
              </p:nvSpPr>
              <p:spPr>
                <a:xfrm>
                  <a:off x="4422063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EF729E-78C0-4693-92B2-153C0AF4D9DB}"/>
                  </a:ext>
                </a:extLst>
              </p:cNvPr>
              <p:cNvSpPr txBox="1"/>
              <p:nvPr/>
            </p:nvSpPr>
            <p:spPr>
              <a:xfrm>
                <a:off x="2963750" y="3977524"/>
                <a:ext cx="22016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1             2             3            4              5</a:t>
                </a:r>
                <a:endParaRPr lang="ko-KR" altLang="en-US" sz="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3BF0065-449F-475C-BEB4-F7165B7A1A3A}"/>
                </a:ext>
              </a:extLst>
            </p:cNvPr>
            <p:cNvSpPr/>
            <p:nvPr/>
          </p:nvSpPr>
          <p:spPr>
            <a:xfrm>
              <a:off x="2465841" y="5305569"/>
              <a:ext cx="3630159" cy="736609"/>
            </a:xfrm>
            <a:prstGeom prst="roundRect">
              <a:avLst>
                <a:gd name="adj" fmla="val 4929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E7B298-F8CD-46AA-97E7-43197C5B19BA}"/>
                </a:ext>
              </a:extLst>
            </p:cNvPr>
            <p:cNvSpPr/>
            <p:nvPr/>
          </p:nvSpPr>
          <p:spPr>
            <a:xfrm>
              <a:off x="1167637" y="1941828"/>
              <a:ext cx="5682297" cy="1138487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C42C3BB-C1C2-4753-BF57-21C0CF3E4A0F}"/>
                </a:ext>
              </a:extLst>
            </p:cNvPr>
            <p:cNvSpPr/>
            <p:nvPr/>
          </p:nvSpPr>
          <p:spPr>
            <a:xfrm>
              <a:off x="3460975" y="6163431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설문참여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D25FEF4-F304-4A66-97BA-54980403663F}"/>
              </a:ext>
            </a:extLst>
          </p:cNvPr>
          <p:cNvSpPr txBox="1"/>
          <p:nvPr/>
        </p:nvSpPr>
        <p:spPr>
          <a:xfrm>
            <a:off x="1092359" y="17564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DF46-5388-4D8D-AC01-0F1BCB02FB03}"/>
              </a:ext>
            </a:extLst>
          </p:cNvPr>
          <p:cNvSpPr txBox="1"/>
          <p:nvPr/>
        </p:nvSpPr>
        <p:spPr>
          <a:xfrm>
            <a:off x="1110587" y="21745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28786A-2537-4601-888F-61E025A918BE}"/>
              </a:ext>
            </a:extLst>
          </p:cNvPr>
          <p:cNvSpPr txBox="1"/>
          <p:nvPr/>
        </p:nvSpPr>
        <p:spPr>
          <a:xfrm>
            <a:off x="1105821" y="26238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88E7F9-91E7-4D59-AC61-4EF919DC846F}"/>
              </a:ext>
            </a:extLst>
          </p:cNvPr>
          <p:cNvSpPr txBox="1"/>
          <p:nvPr/>
        </p:nvSpPr>
        <p:spPr>
          <a:xfrm>
            <a:off x="1082544" y="305564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A3CD9C-40B5-4C26-AB02-5EB8C7897456}"/>
              </a:ext>
            </a:extLst>
          </p:cNvPr>
          <p:cNvSpPr txBox="1"/>
          <p:nvPr/>
        </p:nvSpPr>
        <p:spPr>
          <a:xfrm>
            <a:off x="2917445" y="60301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976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422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내역 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내역 확인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72836"/>
              </p:ext>
            </p:extLst>
          </p:nvPr>
        </p:nvGraphicFramePr>
        <p:xfrm>
          <a:off x="8503219" y="-9525"/>
          <a:ext cx="3688782" cy="427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제목을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기간을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취지를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28217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참여율을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마감전이라면 설문 미참여자에게 메일이나 쪽지를 발송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설문이 마감되었다면 설문 답변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1833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설문이 마감되었다면 사용자가 참여한 설문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답변의 내용을 확인하거나</a:t>
                      </a:r>
                      <a:endParaRPr lang="en-US" altLang="ko-KR" sz="800" b="0" i="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설문이 마감되지 않았다면 미참여자에게 메일이나 쪽지를 발송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E26A3E3-29FD-4EE9-94B0-0A3CBF2CAD8A}"/>
              </a:ext>
            </a:extLst>
          </p:cNvPr>
          <p:cNvSpPr/>
          <p:nvPr/>
        </p:nvSpPr>
        <p:spPr>
          <a:xfrm>
            <a:off x="167090" y="1517391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E40A2-4F6D-4E66-990D-6E49CCAE45AE}"/>
              </a:ext>
            </a:extLst>
          </p:cNvPr>
          <p:cNvSpPr txBox="1"/>
          <p:nvPr/>
        </p:nvSpPr>
        <p:spPr>
          <a:xfrm>
            <a:off x="289433" y="1537487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 내역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414F82-3AA6-4D16-AF7B-85E4242E116D}"/>
              </a:ext>
            </a:extLst>
          </p:cNvPr>
          <p:cNvGrpSpPr/>
          <p:nvPr/>
        </p:nvGrpSpPr>
        <p:grpSpPr>
          <a:xfrm>
            <a:off x="748289" y="2096781"/>
            <a:ext cx="6597759" cy="4490542"/>
            <a:chOff x="1310993" y="2036492"/>
            <a:chExt cx="6597759" cy="449054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795BA5-22DB-4363-A46B-A892A72CA353}"/>
                </a:ext>
              </a:extLst>
            </p:cNvPr>
            <p:cNvCxnSpPr>
              <a:cxnSpLocks/>
            </p:cNvCxnSpPr>
            <p:nvPr/>
          </p:nvCxnSpPr>
          <p:spPr>
            <a:xfrm>
              <a:off x="1415050" y="3174979"/>
              <a:ext cx="565069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85A06-7C67-4090-9628-182102454EFD}"/>
                </a:ext>
              </a:extLst>
            </p:cNvPr>
            <p:cNvSpPr txBox="1"/>
            <p:nvPr/>
          </p:nvSpPr>
          <p:spPr>
            <a:xfrm>
              <a:off x="1310993" y="2082544"/>
              <a:ext cx="110928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제목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기간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안내문구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참여율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B347A6-51A5-4A17-A776-C79A90ECC529}"/>
                </a:ext>
              </a:extLst>
            </p:cNvPr>
            <p:cNvSpPr txBox="1"/>
            <p:nvPr/>
          </p:nvSpPr>
          <p:spPr>
            <a:xfrm>
              <a:off x="2615966" y="2082544"/>
              <a:ext cx="5272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 만족도 설문조사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~ 2023-06-07</a:t>
              </a: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개선점을 찾고 개선하기 위하여 실시하고 있습니다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C41F71A-7C89-4D45-96EE-3D826DE5090A}"/>
                </a:ext>
              </a:extLst>
            </p:cNvPr>
            <p:cNvCxnSpPr>
              <a:cxnSpLocks/>
            </p:cNvCxnSpPr>
            <p:nvPr/>
          </p:nvCxnSpPr>
          <p:spPr>
            <a:xfrm>
              <a:off x="1393955" y="2036492"/>
              <a:ext cx="567179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1DF29A-2517-4AD8-A27D-D1A97F76EA3E}"/>
                </a:ext>
              </a:extLst>
            </p:cNvPr>
            <p:cNvSpPr txBox="1"/>
            <p:nvPr/>
          </p:nvSpPr>
          <p:spPr>
            <a:xfrm>
              <a:off x="1956072" y="3783099"/>
              <a:ext cx="36773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A97F32-1E32-412B-90B6-D278FBA438A1}"/>
                </a:ext>
              </a:extLst>
            </p:cNvPr>
            <p:cNvSpPr txBox="1"/>
            <p:nvPr/>
          </p:nvSpPr>
          <p:spPr>
            <a:xfrm>
              <a:off x="2615966" y="3791708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가격이 합리적이라고 생각한다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296664-14D3-4FE8-B701-6C62F56FFA89}"/>
                </a:ext>
              </a:extLst>
            </p:cNvPr>
            <p:cNvSpPr/>
            <p:nvPr/>
          </p:nvSpPr>
          <p:spPr>
            <a:xfrm>
              <a:off x="1350681" y="2044738"/>
              <a:ext cx="5682297" cy="1478895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77D94CE-5190-40E3-A7DF-787B83104409}"/>
                </a:ext>
              </a:extLst>
            </p:cNvPr>
            <p:cNvSpPr/>
            <p:nvPr/>
          </p:nvSpPr>
          <p:spPr>
            <a:xfrm>
              <a:off x="3340395" y="6163919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확인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736851-3B98-4B4E-9E88-3DD8E4FCEC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6482" y="3538393"/>
              <a:ext cx="565069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FD7B20-8DB2-458B-B51D-DBE36BA878A7}"/>
                </a:ext>
              </a:extLst>
            </p:cNvPr>
            <p:cNvSpPr txBox="1"/>
            <p:nvPr/>
          </p:nvSpPr>
          <p:spPr>
            <a:xfrm>
              <a:off x="2636062" y="3190614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85 %</a:t>
              </a:r>
            </a:p>
          </p:txBody>
        </p:sp>
        <p:graphicFrame>
          <p:nvGraphicFramePr>
            <p:cNvPr id="41" name="차트 40">
              <a:extLst>
                <a:ext uri="{FF2B5EF4-FFF2-40B4-BE49-F238E27FC236}">
                  <a16:creationId xmlns:a16="http://schemas.microsoft.com/office/drawing/2014/main" id="{1ACF2C86-09B3-46EF-98B1-704E4E497A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42524870"/>
                </p:ext>
              </p:extLst>
            </p:nvPr>
          </p:nvGraphicFramePr>
          <p:xfrm>
            <a:off x="2924215" y="4044089"/>
            <a:ext cx="1732747" cy="16829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D1CFC83-ABC8-4D9B-88CB-1D3C59C90D1C}"/>
                </a:ext>
              </a:extLst>
            </p:cNvPr>
            <p:cNvSpPr/>
            <p:nvPr/>
          </p:nvSpPr>
          <p:spPr>
            <a:xfrm>
              <a:off x="6829034" y="3783098"/>
              <a:ext cx="138602" cy="2165525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CF290B-7A5D-4197-B7F4-8498D2F09345}"/>
                </a:ext>
              </a:extLst>
            </p:cNvPr>
            <p:cNvSpPr/>
            <p:nvPr/>
          </p:nvSpPr>
          <p:spPr>
            <a:xfrm>
              <a:off x="6829034" y="4088786"/>
              <a:ext cx="138602" cy="10658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7599199-9D24-4189-BF50-3F9DEA1459EA}"/>
                </a:ext>
              </a:extLst>
            </p:cNvPr>
            <p:cNvSpPr/>
            <p:nvPr/>
          </p:nvSpPr>
          <p:spPr>
            <a:xfrm>
              <a:off x="3229922" y="3219063"/>
              <a:ext cx="1316567" cy="277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2E75B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미참여자 확인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293282-93CA-4942-AF8C-E5CA837B9C0C}"/>
                </a:ext>
              </a:extLst>
            </p:cNvPr>
            <p:cNvSpPr txBox="1"/>
            <p:nvPr/>
          </p:nvSpPr>
          <p:spPr>
            <a:xfrm>
              <a:off x="3643756" y="5708469"/>
              <a:ext cx="461665" cy="6252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0B7748-C664-4974-A51F-F6929FB6BDE0}"/>
              </a:ext>
            </a:extLst>
          </p:cNvPr>
          <p:cNvCxnSpPr>
            <a:cxnSpLocks/>
          </p:cNvCxnSpPr>
          <p:nvPr/>
        </p:nvCxnSpPr>
        <p:spPr>
          <a:xfrm flipV="1">
            <a:off x="3864723" y="1611142"/>
            <a:ext cx="1480587" cy="1757282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B14244-F1B4-4174-A4FC-B374FE1C3149}"/>
              </a:ext>
            </a:extLst>
          </p:cNvPr>
          <p:cNvCxnSpPr>
            <a:cxnSpLocks/>
          </p:cNvCxnSpPr>
          <p:nvPr/>
        </p:nvCxnSpPr>
        <p:spPr>
          <a:xfrm>
            <a:off x="3873314" y="3510645"/>
            <a:ext cx="1471996" cy="510195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820DBBF-5E8C-43F2-AF8E-DD764FB0E53C}"/>
              </a:ext>
            </a:extLst>
          </p:cNvPr>
          <p:cNvSpPr/>
          <p:nvPr/>
        </p:nvSpPr>
        <p:spPr>
          <a:xfrm>
            <a:off x="5329364" y="1630728"/>
            <a:ext cx="2192272" cy="2390112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494906-434F-4EF3-84AA-88B0E09C4C03}"/>
              </a:ext>
            </a:extLst>
          </p:cNvPr>
          <p:cNvSpPr txBox="1"/>
          <p:nvPr/>
        </p:nvSpPr>
        <p:spPr>
          <a:xfrm>
            <a:off x="5826030" y="1641957"/>
            <a:ext cx="196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미참여자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1CBF1F-2C9F-4F2A-B3A9-0F7BED962F24}"/>
              </a:ext>
            </a:extLst>
          </p:cNvPr>
          <p:cNvGrpSpPr/>
          <p:nvPr/>
        </p:nvGrpSpPr>
        <p:grpSpPr>
          <a:xfrm>
            <a:off x="5619989" y="2031282"/>
            <a:ext cx="2009430" cy="1823977"/>
            <a:chOff x="5545525" y="2093457"/>
            <a:chExt cx="2009430" cy="18239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A86FF5-1ACC-4C18-B423-D0F50E9E6136}"/>
                </a:ext>
              </a:extLst>
            </p:cNvPr>
            <p:cNvSpPr txBox="1"/>
            <p:nvPr/>
          </p:nvSpPr>
          <p:spPr>
            <a:xfrm>
              <a:off x="5545525" y="2093457"/>
              <a:ext cx="2009430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영업 팀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인사 팀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마케팅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3D159D-3A29-4E6E-ADE0-093FE6F96501}"/>
                </a:ext>
              </a:extLst>
            </p:cNvPr>
            <p:cNvSpPr txBox="1"/>
            <p:nvPr/>
          </p:nvSpPr>
          <p:spPr>
            <a:xfrm>
              <a:off x="5887131" y="2301607"/>
              <a:ext cx="959561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유재석</a:t>
              </a:r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노홍철</a:t>
              </a:r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한소희</a:t>
              </a:r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E143B9BF-4219-4DDD-B003-E6429916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2222190"/>
            <a:ext cx="194035" cy="22375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008C20B-5507-49B3-BEE0-83E771B9F0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02" y="2232238"/>
            <a:ext cx="192649" cy="192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CF3C089-12B9-4EF6-B278-DF0F7370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762" y="2424831"/>
            <a:ext cx="194035" cy="2237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4F3DFD-FEE0-45B2-B659-53AB88D414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24" y="2434879"/>
            <a:ext cx="192649" cy="19264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D0146F71-004C-45C6-A903-6980DBF8AB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763" y="2927250"/>
            <a:ext cx="194035" cy="22375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42A0D01-2286-4E49-ACA6-B37364AA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77" y="2937298"/>
            <a:ext cx="192649" cy="19264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3F90F600-9F16-4E45-9848-7281033E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9860" y="3600487"/>
            <a:ext cx="194035" cy="22375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C057B66-91FE-4B9A-858E-4CF0CACA35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74" y="3610535"/>
            <a:ext cx="192649" cy="19264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CC89BEA-FF54-4C20-A0CE-32671B9B8277}"/>
              </a:ext>
            </a:extLst>
          </p:cNvPr>
          <p:cNvSpPr txBox="1"/>
          <p:nvPr/>
        </p:nvSpPr>
        <p:spPr>
          <a:xfrm>
            <a:off x="794589" y="18981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601ED1-E6A2-4FC2-A944-C3AC5DEBD168}"/>
              </a:ext>
            </a:extLst>
          </p:cNvPr>
          <p:cNvSpPr txBox="1"/>
          <p:nvPr/>
        </p:nvSpPr>
        <p:spPr>
          <a:xfrm>
            <a:off x="847682" y="22860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570AC5-7F7C-4134-8EEC-827FA681F897}"/>
              </a:ext>
            </a:extLst>
          </p:cNvPr>
          <p:cNvSpPr txBox="1"/>
          <p:nvPr/>
        </p:nvSpPr>
        <p:spPr>
          <a:xfrm>
            <a:off x="814913" y="27192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944062-76F4-4975-A3E3-6365CD80BCBB}"/>
              </a:ext>
            </a:extLst>
          </p:cNvPr>
          <p:cNvSpPr txBox="1"/>
          <p:nvPr/>
        </p:nvSpPr>
        <p:spPr>
          <a:xfrm>
            <a:off x="822402" y="307564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004509-4A12-404B-B0FB-09E66612DC7F}"/>
              </a:ext>
            </a:extLst>
          </p:cNvPr>
          <p:cNvSpPr txBox="1"/>
          <p:nvPr/>
        </p:nvSpPr>
        <p:spPr>
          <a:xfrm>
            <a:off x="2729404" y="60287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42CB8-79BC-47A2-ADD0-07CDA7CF9484}"/>
              </a:ext>
            </a:extLst>
          </p:cNvPr>
          <p:cNvSpPr txBox="1"/>
          <p:nvPr/>
        </p:nvSpPr>
        <p:spPr>
          <a:xfrm>
            <a:off x="1052968" y="363736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693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68AAB-028F-49AF-A33F-69A6AB802177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4419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자기계발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자격증 추천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자기계발을 위한 자격증 추천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28565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 순위를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자격증명을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자격증에 대한 간략한 내용을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관련 정보를 볼 수 있는 사이트로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8862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자기계발을 위하여 적합한 자격증을 추천해 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1964FA-6A51-41B6-B056-22C23DE8D04A}"/>
              </a:ext>
            </a:extLst>
          </p:cNvPr>
          <p:cNvSpPr txBox="1"/>
          <p:nvPr/>
        </p:nvSpPr>
        <p:spPr>
          <a:xfrm>
            <a:off x="1192969" y="1696178"/>
            <a:ext cx="7289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귀하의 부서와 연차 등을 고려하여 가장 적합한 자격증을 추천해드립니다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드리는 자격증은 아래와 같습니다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11357A-7207-4AA7-B8CD-0C1FA8A9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4" y="1614406"/>
            <a:ext cx="769441" cy="76944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1BD2B0-F3C3-45A7-AA25-A52886DCA18B}"/>
              </a:ext>
            </a:extLst>
          </p:cNvPr>
          <p:cNvGrpSpPr/>
          <p:nvPr/>
        </p:nvGrpSpPr>
        <p:grpSpPr>
          <a:xfrm>
            <a:off x="516456" y="2579682"/>
            <a:ext cx="7289075" cy="3841215"/>
            <a:chOff x="551084" y="2422065"/>
            <a:chExt cx="7036115" cy="344658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4FDFC35-C9CE-4DBA-ADF9-BE0BEAC9D1D0}"/>
                </a:ext>
              </a:extLst>
            </p:cNvPr>
            <p:cNvSpPr/>
            <p:nvPr/>
          </p:nvSpPr>
          <p:spPr>
            <a:xfrm>
              <a:off x="551084" y="2422065"/>
              <a:ext cx="7036115" cy="3446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49BD50F-1E59-42FA-B056-1DFCCEC1A457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B67674-12EB-4DD7-B0E4-40FA4D57C175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27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순위                             자격증 명                                                           내용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E398EE1-40F6-4045-A1BF-51187CB67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D336EA-75F9-4999-B4CC-853C10FD7642}"/>
                </a:ext>
              </a:extLst>
            </p:cNvPr>
            <p:cNvSpPr txBox="1"/>
            <p:nvPr/>
          </p:nvSpPr>
          <p:spPr>
            <a:xfrm>
              <a:off x="971767" y="3057683"/>
              <a:ext cx="723482" cy="1436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EB31C3-B244-475B-8000-D109CA62624B}"/>
                </a:ext>
              </a:extLst>
            </p:cNvPr>
            <p:cNvSpPr txBox="1"/>
            <p:nvPr/>
          </p:nvSpPr>
          <p:spPr>
            <a:xfrm>
              <a:off x="2422781" y="3057683"/>
              <a:ext cx="3093835" cy="140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정보처리 기사</a:t>
              </a:r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SQLD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173AE0-47CB-4057-BEE4-E01F8AE28F7A}"/>
                </a:ext>
              </a:extLst>
            </p:cNvPr>
            <p:cNvSpPr txBox="1"/>
            <p:nvPr/>
          </p:nvSpPr>
          <p:spPr>
            <a:xfrm>
              <a:off x="4327045" y="2912167"/>
              <a:ext cx="2970478" cy="240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소프트웨어 개발 관련 자격증으로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정보시스템의 생명주기 전반에 걸친 프로젝트 업무를 수행하는 직무로서 계획수립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분석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설계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시험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운영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유지보수 등의 업무를 수행할 수 있는 능력을 검증하는 시험입니다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pPr lvl="0">
                <a:defRPr/>
              </a:pPr>
              <a:endPara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빅데이터분석기사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시험을 운영하는 </a:t>
              </a:r>
              <a:r>
                <a:rPr lang="ko-KR" altLang="en-US" sz="1200" dirty="0" err="1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한국데이터산업진흥원에서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진행하는 국가공인 </a:t>
              </a:r>
              <a:r>
                <a:rPr lang="ko-KR" altLang="en-US" sz="1200" dirty="0" err="1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민간자격입니다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"SQL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개발자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 정식 명칭이며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'SQL Developer'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이라는 뜻으로 인해 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SQLD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자격으로도 많이 불립니다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728B4C-B87D-433D-A36A-40DD7B44966C}"/>
              </a:ext>
            </a:extLst>
          </p:cNvPr>
          <p:cNvSpPr/>
          <p:nvPr/>
        </p:nvSpPr>
        <p:spPr>
          <a:xfrm>
            <a:off x="4499651" y="4204198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  <p:sp>
        <p:nvSpPr>
          <p:cNvPr id="8" name="모서리가 둥근 직사각형 29">
            <a:extLst>
              <a:ext uri="{FF2B5EF4-FFF2-40B4-BE49-F238E27FC236}">
                <a16:creationId xmlns:a16="http://schemas.microsoft.com/office/drawing/2014/main" id="{6D7E5BB9-AC10-424D-9B35-566D03E6FAC7}"/>
              </a:ext>
            </a:extLst>
          </p:cNvPr>
          <p:cNvSpPr/>
          <p:nvPr/>
        </p:nvSpPr>
        <p:spPr>
          <a:xfrm>
            <a:off x="4499651" y="5635220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F62400-F75D-414B-82ED-B92B1D91C162}"/>
              </a:ext>
            </a:extLst>
          </p:cNvPr>
          <p:cNvSpPr txBox="1"/>
          <p:nvPr/>
        </p:nvSpPr>
        <p:spPr>
          <a:xfrm>
            <a:off x="527965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8D11-7795-40D7-91EF-50ABB56474A0}"/>
              </a:ext>
            </a:extLst>
          </p:cNvPr>
          <p:cNvSpPr txBox="1"/>
          <p:nvPr/>
        </p:nvSpPr>
        <p:spPr>
          <a:xfrm>
            <a:off x="2081790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3C9DE5-F92B-4B56-BAFC-AC8D6EA7BDEE}"/>
              </a:ext>
            </a:extLst>
          </p:cNvPr>
          <p:cNvSpPr txBox="1"/>
          <p:nvPr/>
        </p:nvSpPr>
        <p:spPr>
          <a:xfrm>
            <a:off x="4030461" y="289848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95287-FB4A-4F74-9E14-2C8FB3809334}"/>
              </a:ext>
            </a:extLst>
          </p:cNvPr>
          <p:cNvSpPr txBox="1"/>
          <p:nvPr/>
        </p:nvSpPr>
        <p:spPr>
          <a:xfrm>
            <a:off x="4046951" y="395927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209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68AAB-028F-49AF-A33F-69A6AB802177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2293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자기계발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도서 추천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자기계발을 위한 도서 추천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06170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도서 순위를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도서명을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도서에 대한 간략한 내용을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관련 정보를 볼 수 있는 사이트로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8862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자기계발을 위하여 적합한 도서를 추천해 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1964FA-6A51-41B6-B056-22C23DE8D04A}"/>
              </a:ext>
            </a:extLst>
          </p:cNvPr>
          <p:cNvSpPr txBox="1"/>
          <p:nvPr/>
        </p:nvSpPr>
        <p:spPr>
          <a:xfrm>
            <a:off x="1192969" y="1696178"/>
            <a:ext cx="7289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귀하의 관심사 등을 고려하여 가장 적합한 도서를 추천해드립니다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드리는 도서는 아래와 같습니다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11357A-7207-4AA7-B8CD-0C1FA8A9C6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4" y="1614406"/>
            <a:ext cx="769441" cy="76944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1BD2B0-F3C3-45A7-AA25-A52886DCA18B}"/>
              </a:ext>
            </a:extLst>
          </p:cNvPr>
          <p:cNvGrpSpPr/>
          <p:nvPr/>
        </p:nvGrpSpPr>
        <p:grpSpPr>
          <a:xfrm>
            <a:off x="516456" y="2579682"/>
            <a:ext cx="7289075" cy="3841215"/>
            <a:chOff x="551084" y="2422065"/>
            <a:chExt cx="7036115" cy="344658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4FDFC35-C9CE-4DBA-ADF9-BE0BEAC9D1D0}"/>
                </a:ext>
              </a:extLst>
            </p:cNvPr>
            <p:cNvSpPr/>
            <p:nvPr/>
          </p:nvSpPr>
          <p:spPr>
            <a:xfrm>
              <a:off x="551084" y="2422065"/>
              <a:ext cx="7036115" cy="3446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49BD50F-1E59-42FA-B056-1DFCCEC1A457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B67674-12EB-4DD7-B0E4-40FA4D57C175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27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순위                 도서명 </a:t>
                </a:r>
                <a:r>
                  <a:rPr lang="en-US" altLang="ko-KR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			</a:t>
                </a:r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정보                                                   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E398EE1-40F6-4045-A1BF-51187CB67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D336EA-75F9-4999-B4CC-853C10FD7642}"/>
                </a:ext>
              </a:extLst>
            </p:cNvPr>
            <p:cNvSpPr txBox="1"/>
            <p:nvPr/>
          </p:nvSpPr>
          <p:spPr>
            <a:xfrm>
              <a:off x="971767" y="3057683"/>
              <a:ext cx="723482" cy="182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EB31C3-B244-475B-8000-D109CA62624B}"/>
                </a:ext>
              </a:extLst>
            </p:cNvPr>
            <p:cNvSpPr txBox="1"/>
            <p:nvPr/>
          </p:nvSpPr>
          <p:spPr>
            <a:xfrm>
              <a:off x="2613951" y="4105361"/>
              <a:ext cx="3093835" cy="24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시장학개론</a:t>
              </a:r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173AE0-47CB-4057-BEE4-E01F8AE28F7A}"/>
                </a:ext>
              </a:extLst>
            </p:cNvPr>
            <p:cNvSpPr txBox="1"/>
            <p:nvPr/>
          </p:nvSpPr>
          <p:spPr>
            <a:xfrm>
              <a:off x="4327045" y="2912167"/>
              <a:ext cx="2970478" cy="27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『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돈의 속성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』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김승호 회장의 신간이다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'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사장을 가르치는 사장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'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으로 제자들을 가르치며 다룬 다양한 문제와 경영 철학을 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120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가지 주제로 정리했다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사장이라면 당연히 겪을 현실적인 문제부터 직원 운영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사장이 되려는 사람들을 위한 조언까지 사장의 모든 것을 담았다</a:t>
              </a:r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수십 년 경력의 리더십 전문가가 알려주는 성공의 비밀</a:t>
              </a: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행동을 바꾸고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소프트 스킬을 익히며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일과 삶에서 성장하게 하는 간단한 비법</a:t>
              </a: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일상 속 작은 실험 ‘</a:t>
              </a:r>
              <a:r>
                <a:rPr lang="ko-KR" altLang="en-US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유연함의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기술’을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시도하라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!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F62400-F75D-414B-82ED-B92B1D91C162}"/>
              </a:ext>
            </a:extLst>
          </p:cNvPr>
          <p:cNvSpPr txBox="1"/>
          <p:nvPr/>
        </p:nvSpPr>
        <p:spPr>
          <a:xfrm>
            <a:off x="527965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8D11-7795-40D7-91EF-50ABB56474A0}"/>
              </a:ext>
            </a:extLst>
          </p:cNvPr>
          <p:cNvSpPr txBox="1"/>
          <p:nvPr/>
        </p:nvSpPr>
        <p:spPr>
          <a:xfrm>
            <a:off x="2081790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3C9DE5-F92B-4B56-BAFC-AC8D6EA7BDEE}"/>
              </a:ext>
            </a:extLst>
          </p:cNvPr>
          <p:cNvSpPr txBox="1"/>
          <p:nvPr/>
        </p:nvSpPr>
        <p:spPr>
          <a:xfrm>
            <a:off x="4030461" y="289848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04" y="3161178"/>
            <a:ext cx="873855" cy="1295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607" y="4855660"/>
            <a:ext cx="880696" cy="12813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EB31C3-B244-475B-8000-D109CA62624B}"/>
              </a:ext>
            </a:extLst>
          </p:cNvPr>
          <p:cNvSpPr txBox="1"/>
          <p:nvPr/>
        </p:nvSpPr>
        <p:spPr>
          <a:xfrm>
            <a:off x="2558461" y="6132024"/>
            <a:ext cx="3205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유연함의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2728B4C-B87D-433D-A36A-40DD7B44966C}"/>
              </a:ext>
            </a:extLst>
          </p:cNvPr>
          <p:cNvSpPr/>
          <p:nvPr/>
        </p:nvSpPr>
        <p:spPr>
          <a:xfrm>
            <a:off x="4546108" y="4525091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495287-FB4A-4F74-9E14-2C8FB3809334}"/>
              </a:ext>
            </a:extLst>
          </p:cNvPr>
          <p:cNvSpPr txBox="1"/>
          <p:nvPr/>
        </p:nvSpPr>
        <p:spPr>
          <a:xfrm>
            <a:off x="4035458" y="410763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2728B4C-B87D-433D-A36A-40DD7B44966C}"/>
              </a:ext>
            </a:extLst>
          </p:cNvPr>
          <p:cNvSpPr/>
          <p:nvPr/>
        </p:nvSpPr>
        <p:spPr>
          <a:xfrm>
            <a:off x="4486597" y="6096555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</p:spTree>
    <p:extLst>
      <p:ext uri="{BB962C8B-B14F-4D97-AF65-F5344CB8AC3E}">
        <p14:creationId xmlns:p14="http://schemas.microsoft.com/office/powerpoint/2010/main" val="809156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3155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경제전망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경제전망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96679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어시스턴트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카테고리의 경제전망을 선택하여 과거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가격정보와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예측 가격을 그래프 형태로 확인할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업종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및 종목을 선택하여 원하는 종목의 정보를 확인할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LSTM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모델을 활용하여 예측된 전망을 과거의 가격과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함께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그래프로 확인할 수 있는 화면이다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F08CA8-D1E0-4E62-8C4A-138B01257255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48D594-4B5B-473A-840F-C3F45304AB6E}"/>
              </a:ext>
            </a:extLst>
          </p:cNvPr>
          <p:cNvGrpSpPr/>
          <p:nvPr/>
        </p:nvGrpSpPr>
        <p:grpSpPr>
          <a:xfrm>
            <a:off x="193536" y="2170030"/>
            <a:ext cx="2551358" cy="3969514"/>
            <a:chOff x="193536" y="2170030"/>
            <a:chExt cx="2551358" cy="39695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2A963A-0C9E-4CB5-A2F1-3B24453B3875}"/>
                </a:ext>
              </a:extLst>
            </p:cNvPr>
            <p:cNvSpPr/>
            <p:nvPr/>
          </p:nvSpPr>
          <p:spPr>
            <a:xfrm>
              <a:off x="193536" y="2170030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8D578D-28B9-4D1E-8427-5675C0231FCF}"/>
                </a:ext>
              </a:extLst>
            </p:cNvPr>
            <p:cNvSpPr txBox="1"/>
            <p:nvPr/>
          </p:nvSpPr>
          <p:spPr>
            <a:xfrm>
              <a:off x="383531" y="2366084"/>
              <a:ext cx="236136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</a:t>
              </a:r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자유게시판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익명게시판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설문조사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어시스턴트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경제전망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메뉴추천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15" y="2170030"/>
            <a:ext cx="2341885" cy="15204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0115" y="1936152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코스피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540" y="2170030"/>
            <a:ext cx="2341885" cy="152044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073540" y="1936152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코스닥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15" y="4252814"/>
            <a:ext cx="2341885" cy="15204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30115" y="401893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업종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66" y="4252814"/>
            <a:ext cx="2341885" cy="15204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063766" y="4018936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종목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㈜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대덕소프트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92291" y="361146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1901114" y="38634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952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1050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메뉴추천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메뉴추천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34900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어시스턴트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중 메뉴추천 항목을 사용할 수 있음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api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이용하여 날씨 정보를 출력함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 날 메뉴 입력이 가능한 창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265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오늘의 메뉴 추천 창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8837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지도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api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이용해서 주변 식당 검색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1508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와 이전날 메뉴들이 정보를 이용해서 오늘 메뉴를 추천해준다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이전의 메뉴들은 해당 화면의 우측 상단에서 입력할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양쪽의 화살표 버튼을 통해 전날이나 다음날로 이동할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F08CA8-D1E0-4E62-8C4A-138B01257255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48D594-4B5B-473A-840F-C3F45304AB6E}"/>
              </a:ext>
            </a:extLst>
          </p:cNvPr>
          <p:cNvGrpSpPr/>
          <p:nvPr/>
        </p:nvGrpSpPr>
        <p:grpSpPr>
          <a:xfrm>
            <a:off x="193536" y="2170030"/>
            <a:ext cx="2551358" cy="3969514"/>
            <a:chOff x="193536" y="2170030"/>
            <a:chExt cx="2551358" cy="39695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2A963A-0C9E-4CB5-A2F1-3B24453B3875}"/>
                </a:ext>
              </a:extLst>
            </p:cNvPr>
            <p:cNvSpPr/>
            <p:nvPr/>
          </p:nvSpPr>
          <p:spPr>
            <a:xfrm>
              <a:off x="193536" y="2170030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8D578D-28B9-4D1E-8427-5675C0231FCF}"/>
                </a:ext>
              </a:extLst>
            </p:cNvPr>
            <p:cNvSpPr txBox="1"/>
            <p:nvPr/>
          </p:nvSpPr>
          <p:spPr>
            <a:xfrm>
              <a:off x="383531" y="2366084"/>
              <a:ext cx="2361363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</a:t>
              </a:r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자유게시판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익명게시판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설문조사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어시스턴트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경제전망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메뉴추천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132282" y="37641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F00B9-5D18-499E-B6CF-F479FB58D89F}"/>
              </a:ext>
            </a:extLst>
          </p:cNvPr>
          <p:cNvGrpSpPr/>
          <p:nvPr/>
        </p:nvGrpSpPr>
        <p:grpSpPr>
          <a:xfrm>
            <a:off x="2447746" y="1990958"/>
            <a:ext cx="3409893" cy="575126"/>
            <a:chOff x="2828529" y="2312131"/>
            <a:chExt cx="3396642" cy="5751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49E978-B886-433C-A98C-AE7316174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2" t="27771" r="19772" b="55777"/>
            <a:stretch/>
          </p:blipFill>
          <p:spPr>
            <a:xfrm>
              <a:off x="2828529" y="2312131"/>
              <a:ext cx="3255073" cy="5751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E4D801-503B-4839-8030-2B9EAEF7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262" y="2348490"/>
              <a:ext cx="459654" cy="4596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794C66-EC21-4A97-AB21-203755821E80}"/>
                </a:ext>
              </a:extLst>
            </p:cNvPr>
            <p:cNvSpPr txBox="1"/>
            <p:nvPr/>
          </p:nvSpPr>
          <p:spPr>
            <a:xfrm>
              <a:off x="4806859" y="2344823"/>
              <a:ext cx="141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맑음</a:t>
              </a:r>
              <a:endPara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  <a:p>
              <a:r>
                <a:rPr lang="en-US" altLang="ko-KR" sz="1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15°C</a:t>
              </a:r>
              <a:endPara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3C425-8C90-4278-BCEB-70983A532A8F}"/>
                </a:ext>
              </a:extLst>
            </p:cNvPr>
            <p:cNvSpPr txBox="1"/>
            <p:nvPr/>
          </p:nvSpPr>
          <p:spPr>
            <a:xfrm>
              <a:off x="2880586" y="2483264"/>
              <a:ext cx="14183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2023</a:t>
              </a:r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년 </a:t>
              </a:r>
              <a:r>
                <a:rPr lang="en-US" altLang="ko-KR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6</a:t>
              </a:r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월 </a:t>
              </a:r>
              <a:r>
                <a:rPr lang="en-US" altLang="ko-KR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11</a:t>
              </a:r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DEE450-D276-43E4-A820-FCBF1A150E42}"/>
              </a:ext>
            </a:extLst>
          </p:cNvPr>
          <p:cNvGrpSpPr/>
          <p:nvPr/>
        </p:nvGrpSpPr>
        <p:grpSpPr>
          <a:xfrm>
            <a:off x="2383591" y="2858766"/>
            <a:ext cx="6424977" cy="3365793"/>
            <a:chOff x="2823987" y="2836128"/>
            <a:chExt cx="6424977" cy="33657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714B6E-FEB6-4528-ADA9-34A3F3750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259" y="2836128"/>
              <a:ext cx="774516" cy="7745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D5C22B-DBE7-4AEA-9E73-1C6CE755D2F4}"/>
                </a:ext>
              </a:extLst>
            </p:cNvPr>
            <p:cNvSpPr txBox="1"/>
            <p:nvPr/>
          </p:nvSpPr>
          <p:spPr>
            <a:xfrm>
              <a:off x="3882007" y="2843514"/>
              <a:ext cx="2132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1E4C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오늘의 메뉴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46349-577F-4466-8165-DDCA088F2780}"/>
                </a:ext>
              </a:extLst>
            </p:cNvPr>
            <p:cNvSpPr txBox="1"/>
            <p:nvPr/>
          </p:nvSpPr>
          <p:spPr>
            <a:xfrm>
              <a:off x="3870020" y="3103785"/>
              <a:ext cx="3382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돈까스</a:t>
              </a:r>
              <a:endParaRPr lang="ko-KR" altLang="en-US" sz="28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49C7371-2719-4EAC-8B70-BBD481A5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3987" y="3980960"/>
              <a:ext cx="5073243" cy="22209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02BEB-B320-47D1-B691-35FE8A4C64F7}"/>
                </a:ext>
              </a:extLst>
            </p:cNvPr>
            <p:cNvSpPr txBox="1"/>
            <p:nvPr/>
          </p:nvSpPr>
          <p:spPr>
            <a:xfrm>
              <a:off x="3882007" y="3596539"/>
              <a:ext cx="53669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돈까스</a:t>
              </a:r>
              <a:r>
                <a:rPr lang="ko-KR" altLang="en-US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키워드로 검색한 주변 식당 정보입니다</a:t>
              </a:r>
              <a:r>
                <a: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CF2B08-5CF7-484A-BED5-FBD925048AB3}"/>
              </a:ext>
            </a:extLst>
          </p:cNvPr>
          <p:cNvGrpSpPr/>
          <p:nvPr/>
        </p:nvGrpSpPr>
        <p:grpSpPr>
          <a:xfrm>
            <a:off x="5866645" y="1643598"/>
            <a:ext cx="1807998" cy="1374263"/>
            <a:chOff x="5821681" y="1692512"/>
            <a:chExt cx="1807998" cy="13742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71D3703-52CF-499E-9458-5A66C3DAF989}"/>
                </a:ext>
              </a:extLst>
            </p:cNvPr>
            <p:cNvSpPr/>
            <p:nvPr/>
          </p:nvSpPr>
          <p:spPr>
            <a:xfrm>
              <a:off x="5821681" y="1692512"/>
              <a:ext cx="1807998" cy="1374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29755-843F-45C9-B89B-5DF6D7B441AF}"/>
                </a:ext>
              </a:extLst>
            </p:cNvPr>
            <p:cNvSpPr txBox="1"/>
            <p:nvPr/>
          </p:nvSpPr>
          <p:spPr>
            <a:xfrm>
              <a:off x="6024503" y="1784185"/>
              <a:ext cx="1449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월 </a:t>
              </a:r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메뉴 입력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29D2D11-0437-4F19-A6E6-243BE0F9F8B2}"/>
                </a:ext>
              </a:extLst>
            </p:cNvPr>
            <p:cNvSpPr/>
            <p:nvPr/>
          </p:nvSpPr>
          <p:spPr>
            <a:xfrm>
              <a:off x="6148801" y="2220295"/>
              <a:ext cx="1157807" cy="2873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5384AD1-C775-42E2-9281-BB8D5B0334C3}"/>
                </a:ext>
              </a:extLst>
            </p:cNvPr>
            <p:cNvSpPr/>
            <p:nvPr/>
          </p:nvSpPr>
          <p:spPr>
            <a:xfrm>
              <a:off x="6463544" y="2664831"/>
              <a:ext cx="528320" cy="2954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저장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CB49D0CF-32D2-4156-AD6E-3B8BD82C8A4A}"/>
                </a:ext>
              </a:extLst>
            </p:cNvPr>
            <p:cNvSpPr/>
            <p:nvPr/>
          </p:nvSpPr>
          <p:spPr>
            <a:xfrm rot="16200000">
              <a:off x="5908065" y="1872441"/>
              <a:ext cx="120487" cy="11239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E31E011E-C2D8-4D42-8ACE-0AA7B84CCCAC}"/>
                </a:ext>
              </a:extLst>
            </p:cNvPr>
            <p:cNvSpPr/>
            <p:nvPr/>
          </p:nvSpPr>
          <p:spPr>
            <a:xfrm rot="5117487">
              <a:off x="7393826" y="1870900"/>
              <a:ext cx="120487" cy="11239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2065504" y="16354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D4471-0E7A-49C2-B34D-6DA160561C0D}"/>
              </a:ext>
            </a:extLst>
          </p:cNvPr>
          <p:cNvSpPr txBox="1"/>
          <p:nvPr/>
        </p:nvSpPr>
        <p:spPr>
          <a:xfrm>
            <a:off x="5513520" y="144516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758F7-DA73-4B65-B490-31E78C7B9B25}"/>
              </a:ext>
            </a:extLst>
          </p:cNvPr>
          <p:cNvSpPr txBox="1"/>
          <p:nvPr/>
        </p:nvSpPr>
        <p:spPr>
          <a:xfrm>
            <a:off x="3152850" y="263421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4E1C1-60C8-44F0-84A7-1DAD753FA700}"/>
              </a:ext>
            </a:extLst>
          </p:cNvPr>
          <p:cNvSpPr txBox="1"/>
          <p:nvPr/>
        </p:nvSpPr>
        <p:spPr>
          <a:xfrm>
            <a:off x="3135404" y="347399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0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9570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AI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크롤링한 기사 요약 화면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크롤링한 기사를 요약해서 보여줌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366197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여러 주제를 선택해서 볼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제목이나 내용을 누르면 기사 원문을 볼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기사가 올라오는 사이트에서 기사를 크롤링해와서 요약해서 보여주는 화면이며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오른쪽의 탭을 이용하여 여러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topic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대해서 볼 수 있게 한다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29D0F97F-FE17-4AC8-A16E-93740431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9" y="1448700"/>
            <a:ext cx="8316159" cy="480562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F2AF31-7FD9-498B-B512-C9ACE3D3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435" y="1594533"/>
            <a:ext cx="824017" cy="29916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6862730" y="142094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5873248" y="174411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27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04A92DD-7E44-4794-8B0E-B5279F1CC54E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2682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기본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기본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518297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 기본정보에 대한 내역이 보여진다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수정하거나 추가 할 수 없다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4B35A6-AD39-44E4-B21A-088E0FFEF218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2E87B1-656A-4D03-AAC6-37EFDA182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54824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E6A54A-5668-4D76-B4AE-F8D5B2809F27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373BD-0DE4-4B36-A12E-6FB34E9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78311"/>
              </p:ext>
            </p:extLst>
          </p:nvPr>
        </p:nvGraphicFramePr>
        <p:xfrm>
          <a:off x="666656" y="4876823"/>
          <a:ext cx="7363212" cy="1192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입사일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신입</a:t>
                      </a:r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경력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직원구분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장애여부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퇴사일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퇴직사유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63E5A7-63C1-4DF3-A0DE-738DF247E805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6EB97F1-F9E4-47A4-8EF1-E42192135EC7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1E0DD4C-16E7-421A-8C3A-60C8F0ABBD37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544E831-E1BC-4AB7-95AE-5472F4259A23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4CFE473-7EF3-466C-9E23-2F75AAF07762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20DFFB-39D4-4686-B475-D5043637A97F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C34CB4E-299D-4762-9E01-B8748BB15A52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C59C243-25F9-4398-A11A-125A709587A9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783C200-2618-4436-B2CB-CDFE944390EE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AEC2B7-CA0B-4232-82B2-8EAECE24D654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7941F-845A-41E0-B175-D11AA708F02B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02912-B584-4C43-8FF6-B88063F8BDC2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575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7931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신상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신상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282272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개인적인 신상정보를 확인 하고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신상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16038-F946-41B2-82EE-75D4DF8689B7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109EED-5A5B-4743-BCF5-D8A858AE1E0A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566572-BB7D-493C-AB93-5800FA0B5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76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681C06B-BF81-484D-BFE6-3D0F75828FF0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1C45D91-79F9-4489-9144-FEB961E3E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033267"/>
              </p:ext>
            </p:extLst>
          </p:nvPr>
        </p:nvGraphicFramePr>
        <p:xfrm>
          <a:off x="666656" y="4876823"/>
          <a:ext cx="7363212" cy="795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특기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신입</a:t>
                      </a:r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경력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자택번호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DEA7E5-129C-4485-B39E-A9BD9CEE5C72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CB961B8-4F2B-426C-BDF9-BB9EA9F550ED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16EC80-F226-414A-87DC-5FDE9F2CA856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9A2F880-D472-41DD-A3F7-A48D276FD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7DC8916-1523-4A52-8FF2-5B6FFD235116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002F249-05F5-425E-B63C-830CDFC847FE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95E213F-6C30-47DB-975D-7AA23F2E75E9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C6D8EE8-0BB4-4C19-AD78-9289673209C3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FB2BE94-48DD-4CFE-A25F-B87A00A5D81B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A587763-04A1-4F0A-85F8-3CD8B6B42928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6016E8-A199-4341-A363-923D2FE66EED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7A256F-5979-4A0B-BFC9-A0CCAC9B071F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230A86B-6243-45C6-B85B-64012B0E49F9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5664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7512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비밀번호 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아이디와 비밀번호를 이용한 로그인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이용한 로그인과 얼굴 인식을 이용한 로그인 방법을 선택할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입력할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입력하면 해당 버튼을 통해 로그인을 진행할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찾기를 진행할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8711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그룹웨어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그루브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모든 기능은 로그인 이후에 이용할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방법은 비밀번호 로그인과 얼굴 인식 로그인으로 나뉘는데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 두 방법은 모두 아이디를 입력해야 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특수한 상황이 발생했을 때 비밀번호 찾기 버튼을 이용해 계정의 암호를 재설정할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166394-7CCB-469D-ACD0-09D16561373E}"/>
              </a:ext>
            </a:extLst>
          </p:cNvPr>
          <p:cNvGrpSpPr/>
          <p:nvPr/>
        </p:nvGrpSpPr>
        <p:grpSpPr>
          <a:xfrm>
            <a:off x="3045496" y="4146419"/>
            <a:ext cx="1993193" cy="276999"/>
            <a:chOff x="1447722" y="2028016"/>
            <a:chExt cx="1993193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0F840-F848-411F-BD41-3E331254C4E4}"/>
                </a:ext>
              </a:extLst>
            </p:cNvPr>
            <p:cNvSpPr txBox="1"/>
            <p:nvPr/>
          </p:nvSpPr>
          <p:spPr>
            <a:xfrm>
              <a:off x="1447722" y="2038805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5DB3F0-CFB2-4517-AA56-85C6C857C6D6}"/>
                </a:ext>
              </a:extLst>
            </p:cNvPr>
            <p:cNvSpPr/>
            <p:nvPr/>
          </p:nvSpPr>
          <p:spPr>
            <a:xfrm>
              <a:off x="2090795" y="2028016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77085-4891-4B70-926C-065F482075AC}"/>
              </a:ext>
            </a:extLst>
          </p:cNvPr>
          <p:cNvSpPr/>
          <p:nvPr/>
        </p:nvSpPr>
        <p:spPr>
          <a:xfrm>
            <a:off x="3786847" y="4661211"/>
            <a:ext cx="983215" cy="326688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Sign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2886677" y="311717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84EEC-BE60-4AC8-83B3-EB34DF39DCE2}"/>
              </a:ext>
            </a:extLst>
          </p:cNvPr>
          <p:cNvSpPr txBox="1"/>
          <p:nvPr/>
        </p:nvSpPr>
        <p:spPr>
          <a:xfrm>
            <a:off x="2683841" y="37220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ED3C1-A983-404A-A6D8-B25C6AF396D2}"/>
              </a:ext>
            </a:extLst>
          </p:cNvPr>
          <p:cNvSpPr txBox="1"/>
          <p:nvPr/>
        </p:nvSpPr>
        <p:spPr>
          <a:xfrm>
            <a:off x="3267567" y="45101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758BA-CB3D-4B4C-B4C8-DFC6DDC989CF}"/>
              </a:ext>
            </a:extLst>
          </p:cNvPr>
          <p:cNvSpPr txBox="1"/>
          <p:nvPr/>
        </p:nvSpPr>
        <p:spPr>
          <a:xfrm>
            <a:off x="3397330" y="55864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180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5136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직무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담당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직무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담당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튜토리얼 이미지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대분류를 기준으로 간단한 기능 소개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페이지 버튼을 이용해 페이지 이동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튜토리얼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E4F061-63FA-4D19-8566-BF0EDB9CD19D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DE75D-057C-4D74-A2FF-5944AC3546E4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DC5E2EE-DCF5-4F90-9597-3A026B6B5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82092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D34A005-9E39-44DD-9417-7A37AA945B4B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159DB9E-D639-46C8-B561-D96A65F14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17796"/>
              </p:ext>
            </p:extLst>
          </p:nvPr>
        </p:nvGraphicFramePr>
        <p:xfrm>
          <a:off x="666656" y="4876824"/>
          <a:ext cx="7363208" cy="72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6718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  <a:gridCol w="594084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직군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직무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종료일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담당업무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45629E-7384-4DAC-AB62-AA33542FCEC6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2675B62-CCF8-4722-A168-54E39A179B20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96E8568-7F01-4DA4-982B-EEAC2FB61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34186E-1345-4D6C-8D6E-74DC78291EE5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AF37E90-AFF8-4AE0-9157-6391CCAEC24A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C9EC84B-B3EE-4680-AE01-752202CE869D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6BE9BD2-8456-4E58-A3D5-3F5C4B390423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742F901-3C14-4E1E-A914-F9BA29594515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4782299-2541-4969-88A8-1B1AD14D4715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4C000EF-F03C-47A6-B5BA-A56D248470E3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0D7008-307C-4863-B313-CEFEF83AEB96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B0574B-BCA0-4FB0-A815-381F2C201254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6E10342-8188-4FCA-9473-1C8EE8C7AE77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6579A13-17D4-4413-ADCA-0ECE75E3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0" y="5202946"/>
            <a:ext cx="400110" cy="400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BB8C541-7DCD-450C-9572-F4575815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1" y="5205077"/>
            <a:ext cx="400110" cy="4001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DBFCD03-6962-4924-B10C-CD06D443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5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8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4539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자격증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자격증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94580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보유하고 있는 자격증을 입력하거나 삭제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자격증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F1217D-DD35-4A62-9A67-2A369D77A464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3142B8-A75C-4D11-8814-2F609F113CD8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B7B5926-E098-4DA9-92A7-88E3E3B9F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01564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64B585-6E79-4BCA-B34A-808F80787DD3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6922B7A-8368-4135-8CF6-897EFEB7D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0767"/>
              </p:ext>
            </p:extLst>
          </p:nvPr>
        </p:nvGraphicFramePr>
        <p:xfrm>
          <a:off x="666656" y="4876824"/>
          <a:ext cx="7363208" cy="72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6718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  <a:gridCol w="594084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자격증 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자격등급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취득일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정지일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기관명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15D3BCE-E768-4C35-A43A-5E798ED8432F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59A30F8-2E38-4752-A12E-DF1D4798375D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70F3E29-101F-4494-B888-4964DB4BDE11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9FE0B7-4296-44F6-A523-8E5395C32C64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F58242-4376-4C90-A4EF-A35AC9C9ACE4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C7C9CF6-93B2-41C6-88BB-2C6C75D78CCC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6D79BF9-42E4-4DFE-BEB5-01080A518D79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C641B7E-9E21-4669-83CB-2DA33CDE93B9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78E3398-84BF-4B31-87B9-DCC09C7D521D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7D2D7-40C1-4BF0-987E-20A38CF7BEAB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5B3ED4-7122-4335-9E96-EB7338A0C41F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6D023-EB84-433E-9795-6ABC8F52577F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98FE22-2752-4F04-AB1F-DC49273BC5E0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930CCCD-C03E-4E6B-B0DB-A9EDAA75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0" y="5202946"/>
            <a:ext cx="400110" cy="400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AC79CDF-4E6C-46DF-A959-59B149E423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1" y="5205077"/>
            <a:ext cx="400110" cy="4001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ECEA1A0-B0E8-49D4-8BA3-5769BC56B6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5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8198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어학자격증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어학자격증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09777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보유하고 있는 어학자격증을 입력하거나 삭제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어학자격증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33535-7215-46F5-AEF9-68B403280411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1D791-2DE7-403D-BE9A-799273EAE514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CA8DEAB-B9C5-4515-BF60-F09781F45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39471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D462FA3-6E82-43C5-8E0B-B5D7E438EF2A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649EF1D-94EA-41DB-B1E9-23E49EA6B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132464"/>
              </p:ext>
            </p:extLst>
          </p:nvPr>
        </p:nvGraphicFramePr>
        <p:xfrm>
          <a:off x="666656" y="4876824"/>
          <a:ext cx="7363208" cy="72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6718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  <a:gridCol w="594084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외국어 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자격등급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취득일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정지일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기관명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8600EF-8003-4235-93A7-346EAB8CFC3B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23D0BA9-8E8D-4863-A3E6-97358F05CCFF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C5946E-A215-47AE-8E15-E83EE4A31AE3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5774346-FA35-46DF-832A-28D0FE8DABE5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5BBA16D-391A-43A3-9E3A-C42F381BD2B1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434723-FD51-4F1D-973D-A1345B30D802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BC05902-EDF6-413F-B962-F277A0596B8C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4B609D2-9A0A-4350-B427-7B9B4616F72F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82F2D47-2DC7-41F4-9B2E-12FCA4ADE58C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A41814-BAC6-4529-89C2-B19103925CAD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4BE77-E201-4D06-B9D9-1EEDC78E4760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107FD1-1C49-4802-BDC3-2AA363761EAB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8755FBB-826A-4B0E-BE1D-9E0200920B70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60A9D5D-54F5-4765-A4AE-1D818D568C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0" y="5202946"/>
            <a:ext cx="400110" cy="400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303F83E-A9DD-4068-B37F-D95238E8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1" y="5205077"/>
            <a:ext cx="400110" cy="4001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B458450-CC22-4977-B119-70D9234BBA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5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3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9383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 - </a:t>
                      </a:r>
                      <a:r>
                        <a:rPr lang="ko-KR" altLang="en-US" sz="1100" b="1" dirty="0"/>
                        <a:t>가족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가족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03139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가족정보를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가족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A188A3-A854-410D-BD2D-6342BAA886E2}"/>
              </a:ext>
            </a:extLst>
          </p:cNvPr>
          <p:cNvSpPr/>
          <p:nvPr/>
        </p:nvSpPr>
        <p:spPr>
          <a:xfrm>
            <a:off x="397478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2E62AE-3F4A-475D-8EFD-141456FD3203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2FB48C-8CC3-4409-975E-D1F97871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23699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19A4B83-ED10-43E4-B544-E41516C72BBB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167D438-3191-4EA9-8327-5CF4E8705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02096"/>
              </p:ext>
            </p:extLst>
          </p:nvPr>
        </p:nvGraphicFramePr>
        <p:xfrm>
          <a:off x="666656" y="4876824"/>
          <a:ext cx="7363212" cy="726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1225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326383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872433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841857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가족관계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FB5BB13-BF4E-4E17-B0F7-D451D5468398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31E77B1-216E-4FBD-9BDC-180CD3B0C7C3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55DB7A-D2FC-4918-9FF4-020E069E718F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EB2201E-83FB-4BDA-B2BE-9A009EC56C20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4D90DE0-2428-46C6-828F-881C5B11090E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C74AC7-830A-4096-9BF5-62A967649160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90F855F-564D-42EF-904C-5658AC54E89B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AF6E1B1-3DA2-4723-BBB3-BBF7C21FCD08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D2C1328-4B2A-442F-9C6A-0DAE09434F24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E51DA-CD2A-4221-8196-7A4E044C5363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D6397-8FE9-49BF-B334-D052E09C1418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F6ECE2-78C8-40BE-A8B9-AF011D9DA827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0D8D7B-ECBD-4D4E-A9BE-77FF85D77180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F7472AA-AE37-4175-925C-253DD4BEDC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54" y="5202904"/>
            <a:ext cx="400110" cy="4001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5E7F1A7-5B45-49CB-AAAE-AC8DCBC4AD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67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76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1115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연차관리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34948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발생 연차와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연차에 대해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연차과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사용내역과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연단위로 연차 사용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연차 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1F86143-C425-47EC-9CC1-B236646C99FF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72206-F35E-43FD-85F8-E06C834637E4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연차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7353A6-D859-44B7-B04D-4986B4865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75539"/>
              </p:ext>
            </p:extLst>
          </p:nvPr>
        </p:nvGraphicFramePr>
        <p:xfrm>
          <a:off x="666655" y="2204500"/>
          <a:ext cx="7201203" cy="721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</a:tblGrid>
              <a:tr h="36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5EBCD0-4BF6-4546-92C6-D149805DF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08842"/>
              </p:ext>
            </p:extLst>
          </p:nvPr>
        </p:nvGraphicFramePr>
        <p:xfrm>
          <a:off x="704295" y="4895562"/>
          <a:ext cx="7201203" cy="720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935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5899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326382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2542233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36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사용기간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885C6EB-4EAD-4ECB-8415-AFE33E7A0F8C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366AC-449D-4767-95AA-0FB1D699311E}"/>
              </a:ext>
            </a:extLst>
          </p:cNvPr>
          <p:cNvSpPr txBox="1"/>
          <p:nvPr/>
        </p:nvSpPr>
        <p:spPr>
          <a:xfrm>
            <a:off x="221937" y="436857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D21DAE-5906-43B3-B90D-4AEBF292269C}"/>
              </a:ext>
            </a:extLst>
          </p:cNvPr>
          <p:cNvGrpSpPr/>
          <p:nvPr/>
        </p:nvGrpSpPr>
        <p:grpSpPr>
          <a:xfrm>
            <a:off x="337367" y="3750472"/>
            <a:ext cx="7926688" cy="463896"/>
            <a:chOff x="389105" y="4074596"/>
            <a:chExt cx="7926688" cy="4638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9E0085-F17C-4486-9F76-057F471EADF6}"/>
                </a:ext>
              </a:extLst>
            </p:cNvPr>
            <p:cNvGrpSpPr/>
            <p:nvPr/>
          </p:nvGrpSpPr>
          <p:grpSpPr>
            <a:xfrm>
              <a:off x="389105" y="4074596"/>
              <a:ext cx="7926688" cy="463896"/>
              <a:chOff x="380732" y="3697794"/>
              <a:chExt cx="7926688" cy="46389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37C1CA2-D154-4A79-BE96-FECFE31BEC1F}"/>
                  </a:ext>
                </a:extLst>
              </p:cNvPr>
              <p:cNvSpPr/>
              <p:nvPr/>
            </p:nvSpPr>
            <p:spPr>
              <a:xfrm>
                <a:off x="816033" y="3757317"/>
                <a:ext cx="1114926" cy="363115"/>
              </a:xfrm>
              <a:prstGeom prst="roundRect">
                <a:avLst>
                  <a:gd name="adj" fmla="val 19434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사용내역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08B72AA-2F06-4AA6-A62E-E4362230A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105" y="3697794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DA3A629-0A87-45E3-A1A6-97042129E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732" y="4161690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D65553B-EE34-4E18-8FD0-C3C6242BCC4F}"/>
                </a:ext>
              </a:extLst>
            </p:cNvPr>
            <p:cNvSpPr/>
            <p:nvPr/>
          </p:nvSpPr>
          <p:spPr>
            <a:xfrm>
              <a:off x="2142415" y="4134119"/>
              <a:ext cx="1114926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생성내역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2CA30F-4F5C-4056-97A0-7025CDE7C09C}"/>
              </a:ext>
            </a:extLst>
          </p:cNvPr>
          <p:cNvSpPr txBox="1"/>
          <p:nvPr/>
        </p:nvSpPr>
        <p:spPr>
          <a:xfrm>
            <a:off x="358640" y="35442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3030C9-0A1A-4116-8C1A-A9DF4994ECA3}"/>
              </a:ext>
            </a:extLst>
          </p:cNvPr>
          <p:cNvSpPr txBox="1"/>
          <p:nvPr/>
        </p:nvSpPr>
        <p:spPr>
          <a:xfrm>
            <a:off x="704295" y="4420318"/>
            <a:ext cx="2110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 사용 기간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8CC49B-2A8E-4B8E-936E-02F90EEB3153}"/>
              </a:ext>
            </a:extLst>
          </p:cNvPr>
          <p:cNvGrpSpPr/>
          <p:nvPr/>
        </p:nvGrpSpPr>
        <p:grpSpPr>
          <a:xfrm>
            <a:off x="1788607" y="4368573"/>
            <a:ext cx="1416996" cy="372724"/>
            <a:chOff x="1788607" y="4368573"/>
            <a:chExt cx="1416996" cy="3727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B0ACE5-3412-45C3-9113-F8222B594C68}"/>
                </a:ext>
              </a:extLst>
            </p:cNvPr>
            <p:cNvSpPr/>
            <p:nvPr/>
          </p:nvSpPr>
          <p:spPr>
            <a:xfrm>
              <a:off x="1788607" y="4368573"/>
              <a:ext cx="1416996" cy="3727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4613D689-F55A-4946-8B11-115BB2AEDA50}"/>
                </a:ext>
              </a:extLst>
            </p:cNvPr>
            <p:cNvSpPr/>
            <p:nvPr/>
          </p:nvSpPr>
          <p:spPr>
            <a:xfrm rot="10800000">
              <a:off x="2952388" y="4492997"/>
              <a:ext cx="206838" cy="132068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59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6593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생성내역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31929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발생 연차와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연차에 대해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연차과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사용내역과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연단위로 연차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연차 생성내역을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6E63B55-F71F-403C-9F30-079778D934CB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30E5C-0D0D-434F-B84C-484F6BC39D69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연차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16869C-7E03-469D-856F-65E7A977E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48736"/>
              </p:ext>
            </p:extLst>
          </p:nvPr>
        </p:nvGraphicFramePr>
        <p:xfrm>
          <a:off x="666655" y="2204500"/>
          <a:ext cx="7201203" cy="721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</a:tblGrid>
              <a:tr h="36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F1902EC-9180-49C4-AF8D-8EFC20728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600342"/>
              </p:ext>
            </p:extLst>
          </p:nvPr>
        </p:nvGraphicFramePr>
        <p:xfrm>
          <a:off x="704295" y="4895561"/>
          <a:ext cx="7163563" cy="836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764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49482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458063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3099915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418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생성일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기간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발생일수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418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2023-06-01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15FAA6-2C2C-4439-A0A8-DF155310F822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D381D-4A67-4292-A679-249C312C9670}"/>
              </a:ext>
            </a:extLst>
          </p:cNvPr>
          <p:cNvSpPr txBox="1"/>
          <p:nvPr/>
        </p:nvSpPr>
        <p:spPr>
          <a:xfrm>
            <a:off x="330782" y="425165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34F7A0-1928-44A8-943E-B2DDF835B142}"/>
              </a:ext>
            </a:extLst>
          </p:cNvPr>
          <p:cNvGrpSpPr/>
          <p:nvPr/>
        </p:nvGrpSpPr>
        <p:grpSpPr>
          <a:xfrm>
            <a:off x="337367" y="3750472"/>
            <a:ext cx="7926688" cy="463896"/>
            <a:chOff x="389105" y="4074596"/>
            <a:chExt cx="7926688" cy="4638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2A0424B-9EE2-43BB-BE3C-107F10C1A7DE}"/>
                </a:ext>
              </a:extLst>
            </p:cNvPr>
            <p:cNvGrpSpPr/>
            <p:nvPr/>
          </p:nvGrpSpPr>
          <p:grpSpPr>
            <a:xfrm>
              <a:off x="389105" y="4074596"/>
              <a:ext cx="7926688" cy="463896"/>
              <a:chOff x="380732" y="3697794"/>
              <a:chExt cx="7926688" cy="46389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384DEDCC-FCAE-43F3-A772-07AB841BE6D7}"/>
                  </a:ext>
                </a:extLst>
              </p:cNvPr>
              <p:cNvSpPr/>
              <p:nvPr/>
            </p:nvSpPr>
            <p:spPr>
              <a:xfrm>
                <a:off x="816033" y="3757317"/>
                <a:ext cx="1114926" cy="363115"/>
              </a:xfrm>
              <a:prstGeom prst="roundRect">
                <a:avLst>
                  <a:gd name="adj" fmla="val 19434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사용내역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2DD6991-8BAE-4865-99F7-B7CCBF953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105" y="3697794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15FC595-BD22-4430-8E29-592759735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732" y="4161690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962621-3486-4556-BB04-36FF54C7F98D}"/>
                </a:ext>
              </a:extLst>
            </p:cNvPr>
            <p:cNvSpPr/>
            <p:nvPr/>
          </p:nvSpPr>
          <p:spPr>
            <a:xfrm>
              <a:off x="2142415" y="4134119"/>
              <a:ext cx="1114926" cy="363115"/>
            </a:xfrm>
            <a:prstGeom prst="roundRect">
              <a:avLst>
                <a:gd name="adj" fmla="val 19434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생성내역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5E6D1-5AA8-4096-86EF-A44C39604E71}"/>
              </a:ext>
            </a:extLst>
          </p:cNvPr>
          <p:cNvSpPr txBox="1"/>
          <p:nvPr/>
        </p:nvSpPr>
        <p:spPr>
          <a:xfrm>
            <a:off x="358640" y="35442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FA0C4-6EB2-4D0B-A0D6-86F13640C192}"/>
              </a:ext>
            </a:extLst>
          </p:cNvPr>
          <p:cNvSpPr txBox="1"/>
          <p:nvPr/>
        </p:nvSpPr>
        <p:spPr>
          <a:xfrm>
            <a:off x="704295" y="4420318"/>
            <a:ext cx="2110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 생성 내역</a:t>
            </a:r>
          </a:p>
        </p:txBody>
      </p:sp>
    </p:spTree>
    <p:extLst>
      <p:ext uri="{BB962C8B-B14F-4D97-AF65-F5344CB8AC3E}">
        <p14:creationId xmlns:p14="http://schemas.microsoft.com/office/powerpoint/2010/main" val="2329568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6689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 직원 연차정보관리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 직원 연차정보관리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099125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전직원을 조회하거나 이름 또는 부서명으로 검색할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전직원의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발생연차와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엑셀파일로 저장할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이름을 선택하면 해당 직원의 연차관리창이 띄워진다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88644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전직원의 연차를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B1A9C-4F78-4450-B7A2-56B0E6E1D223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D675D-3B1C-4D78-8CDF-6651DF32B6F2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 직원 연차 정보 관리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10B0BF-5385-4213-A03B-402AEEE83B07}"/>
              </a:ext>
            </a:extLst>
          </p:cNvPr>
          <p:cNvGrpSpPr/>
          <p:nvPr/>
        </p:nvGrpSpPr>
        <p:grpSpPr>
          <a:xfrm>
            <a:off x="2785375" y="6191492"/>
            <a:ext cx="3213299" cy="373098"/>
            <a:chOff x="2431700" y="6108537"/>
            <a:chExt cx="3213299" cy="3730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40FD9C1-8B14-46B6-8DB1-7CD64663B3C9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FBE309-6089-4E91-B83E-D1C2854807E6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21D3F4-D999-411B-B3B1-A677D718F580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16E70F-0CCE-4557-963B-8661FB02E381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493C65-B00A-412D-B75E-46735A23390A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FECC4D-4099-43B9-AE0D-99E0FEA97358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FB2B646-3AC4-4CFA-9E9D-26C7713233B0}"/>
              </a:ext>
            </a:extLst>
          </p:cNvPr>
          <p:cNvCxnSpPr>
            <a:cxnSpLocks/>
          </p:cNvCxnSpPr>
          <p:nvPr/>
        </p:nvCxnSpPr>
        <p:spPr>
          <a:xfrm>
            <a:off x="582808" y="2685349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F306D2-EAD7-4B33-AF2D-EDC8284E354F}"/>
              </a:ext>
            </a:extLst>
          </p:cNvPr>
          <p:cNvGrpSpPr/>
          <p:nvPr/>
        </p:nvGrpSpPr>
        <p:grpSpPr>
          <a:xfrm>
            <a:off x="1174841" y="2309998"/>
            <a:ext cx="2334636" cy="283755"/>
            <a:chOff x="2447582" y="2158669"/>
            <a:chExt cx="2334636" cy="28375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9653B8F-AFA4-420F-A5C8-871C9FE07977}"/>
                </a:ext>
              </a:extLst>
            </p:cNvPr>
            <p:cNvSpPr/>
            <p:nvPr/>
          </p:nvSpPr>
          <p:spPr>
            <a:xfrm>
              <a:off x="2888782" y="2176602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14A325-2A63-4D82-8454-595703B4FBDA}"/>
                </a:ext>
              </a:extLst>
            </p:cNvPr>
            <p:cNvSpPr txBox="1"/>
            <p:nvPr/>
          </p:nvSpPr>
          <p:spPr>
            <a:xfrm>
              <a:off x="2447582" y="2158669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E46111-6755-4C17-AF8A-D66755A42C9E}"/>
              </a:ext>
            </a:extLst>
          </p:cNvPr>
          <p:cNvGrpSpPr/>
          <p:nvPr/>
        </p:nvGrpSpPr>
        <p:grpSpPr>
          <a:xfrm>
            <a:off x="3278982" y="2297188"/>
            <a:ext cx="2334636" cy="289809"/>
            <a:chOff x="2867361" y="2178091"/>
            <a:chExt cx="2334636" cy="28980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B315C71-91E2-4C16-9E6C-6E624809183E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6C9B71-FE80-4AE8-A0FA-35C746DD215F}"/>
                </a:ext>
              </a:extLst>
            </p:cNvPr>
            <p:cNvSpPr txBox="1"/>
            <p:nvPr/>
          </p:nvSpPr>
          <p:spPr>
            <a:xfrm>
              <a:off x="2867361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부서명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4979058-86BB-4765-8C63-BB4F3C2441A7}"/>
              </a:ext>
            </a:extLst>
          </p:cNvPr>
          <p:cNvSpPr/>
          <p:nvPr/>
        </p:nvSpPr>
        <p:spPr>
          <a:xfrm>
            <a:off x="5685433" y="2272101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C9CB981-4868-45F9-94C6-55150844D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86" y="2279285"/>
            <a:ext cx="363113" cy="363113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506C3D4-B4C6-4C9F-BA8C-A8E9C7F18986}"/>
              </a:ext>
            </a:extLst>
          </p:cNvPr>
          <p:cNvSpPr/>
          <p:nvPr/>
        </p:nvSpPr>
        <p:spPr>
          <a:xfrm>
            <a:off x="6971169" y="2266939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1B15A3-0A52-4B35-8932-953A9EBAE93A}"/>
              </a:ext>
            </a:extLst>
          </p:cNvPr>
          <p:cNvSpPr txBox="1"/>
          <p:nvPr/>
        </p:nvSpPr>
        <p:spPr>
          <a:xfrm>
            <a:off x="542459" y="2432372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7D382158-4554-469E-806D-C76FA3478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09404"/>
              </p:ext>
            </p:extLst>
          </p:nvPr>
        </p:nvGraphicFramePr>
        <p:xfrm>
          <a:off x="582808" y="2829160"/>
          <a:ext cx="7295105" cy="326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919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343591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근속년수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홍길동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어피치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마케팅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2637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13771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20200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2692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1853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45154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6047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DD878D14-94E0-4A76-9E91-B99B8533DFAC}"/>
              </a:ext>
            </a:extLst>
          </p:cNvPr>
          <p:cNvSpPr txBox="1"/>
          <p:nvPr/>
        </p:nvSpPr>
        <p:spPr>
          <a:xfrm>
            <a:off x="264038" y="22126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99C43-EDF7-404B-98B0-A8CA0B25AF1D}"/>
              </a:ext>
            </a:extLst>
          </p:cNvPr>
          <p:cNvSpPr txBox="1"/>
          <p:nvPr/>
        </p:nvSpPr>
        <p:spPr>
          <a:xfrm>
            <a:off x="264038" y="27203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B9F97F-B625-4B3B-AC0C-967B5742C44F}"/>
              </a:ext>
            </a:extLst>
          </p:cNvPr>
          <p:cNvSpPr txBox="1"/>
          <p:nvPr/>
        </p:nvSpPr>
        <p:spPr>
          <a:xfrm>
            <a:off x="6608056" y="17114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9D91C-3B47-4FD3-93F7-2FE6977678C6}"/>
              </a:ext>
            </a:extLst>
          </p:cNvPr>
          <p:cNvSpPr txBox="1"/>
          <p:nvPr/>
        </p:nvSpPr>
        <p:spPr>
          <a:xfrm>
            <a:off x="3037525" y="32488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0418116-80B7-4D8B-B709-569D44EAC4BD}"/>
              </a:ext>
            </a:extLst>
          </p:cNvPr>
          <p:cNvSpPr/>
          <p:nvPr/>
        </p:nvSpPr>
        <p:spPr>
          <a:xfrm>
            <a:off x="3545281" y="3490998"/>
            <a:ext cx="4201998" cy="2649210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3C55A81-B7C3-4882-8C12-6B36348195B1}"/>
              </a:ext>
            </a:extLst>
          </p:cNvPr>
          <p:cNvCxnSpPr>
            <a:cxnSpLocks/>
          </p:cNvCxnSpPr>
          <p:nvPr/>
        </p:nvCxnSpPr>
        <p:spPr>
          <a:xfrm>
            <a:off x="1396721" y="3429000"/>
            <a:ext cx="2112756" cy="1457343"/>
          </a:xfrm>
          <a:prstGeom prst="straightConnector1">
            <a:avLst/>
          </a:prstGeom>
          <a:ln w="2540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7182C42-C663-4959-B886-1CF60A08B1D2}"/>
              </a:ext>
            </a:extLst>
          </p:cNvPr>
          <p:cNvSpPr txBox="1"/>
          <p:nvPr/>
        </p:nvSpPr>
        <p:spPr>
          <a:xfrm>
            <a:off x="3601694" y="3546971"/>
            <a:ext cx="14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연차내역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3EF007-9526-4D88-B1CA-D99EFE148683}"/>
              </a:ext>
            </a:extLst>
          </p:cNvPr>
          <p:cNvSpPr txBox="1"/>
          <p:nvPr/>
        </p:nvSpPr>
        <p:spPr>
          <a:xfrm>
            <a:off x="3662971" y="4669560"/>
            <a:ext cx="14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연차사용내역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AEA4AACF-62C2-4692-B0DE-2D6172CE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58071"/>
              </p:ext>
            </p:extLst>
          </p:nvPr>
        </p:nvGraphicFramePr>
        <p:xfrm>
          <a:off x="3731330" y="3892156"/>
          <a:ext cx="3835080" cy="593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360">
                  <a:extLst>
                    <a:ext uri="{9D8B030D-6E8A-4147-A177-3AD203B41FA5}">
                      <a16:colId xmlns:a16="http://schemas.microsoft.com/office/drawing/2014/main" val="3627460456"/>
                    </a:ext>
                  </a:extLst>
                </a:gridCol>
                <a:gridCol w="1278360">
                  <a:extLst>
                    <a:ext uri="{9D8B030D-6E8A-4147-A177-3AD203B41FA5}">
                      <a16:colId xmlns:a16="http://schemas.microsoft.com/office/drawing/2014/main" val="3967752339"/>
                    </a:ext>
                  </a:extLst>
                </a:gridCol>
                <a:gridCol w="1278360">
                  <a:extLst>
                    <a:ext uri="{9D8B030D-6E8A-4147-A177-3AD203B41FA5}">
                      <a16:colId xmlns:a16="http://schemas.microsoft.com/office/drawing/2014/main" val="2099967911"/>
                    </a:ext>
                  </a:extLst>
                </a:gridCol>
              </a:tblGrid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35632"/>
                  </a:ext>
                </a:extLst>
              </a:tr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24658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B7BF77FB-BAE0-4E61-859C-421706B22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95710"/>
              </p:ext>
            </p:extLst>
          </p:nvPr>
        </p:nvGraphicFramePr>
        <p:xfrm>
          <a:off x="3731330" y="5256196"/>
          <a:ext cx="3835080" cy="593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706">
                  <a:extLst>
                    <a:ext uri="{9D8B030D-6E8A-4147-A177-3AD203B41FA5}">
                      <a16:colId xmlns:a16="http://schemas.microsoft.com/office/drawing/2014/main" val="3627460456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3967752339"/>
                    </a:ext>
                  </a:extLst>
                </a:gridCol>
                <a:gridCol w="713433">
                  <a:extLst>
                    <a:ext uri="{9D8B030D-6E8A-4147-A177-3AD203B41FA5}">
                      <a16:colId xmlns:a16="http://schemas.microsoft.com/office/drawing/2014/main" val="2099967911"/>
                    </a:ext>
                  </a:extLst>
                </a:gridCol>
                <a:gridCol w="713433">
                  <a:extLst>
                    <a:ext uri="{9D8B030D-6E8A-4147-A177-3AD203B41FA5}">
                      <a16:colId xmlns:a16="http://schemas.microsoft.com/office/drawing/2014/main" val="4045494803"/>
                    </a:ext>
                  </a:extLst>
                </a:gridCol>
                <a:gridCol w="1320220">
                  <a:extLst>
                    <a:ext uri="{9D8B030D-6E8A-4147-A177-3AD203B41FA5}">
                      <a16:colId xmlns:a16="http://schemas.microsoft.com/office/drawing/2014/main" val="3711896685"/>
                    </a:ext>
                  </a:extLst>
                </a:gridCol>
              </a:tblGrid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사용기간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35632"/>
                  </a:ext>
                </a:extLst>
              </a:tr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24658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790637B2-B134-4462-93FC-A10DDA991642}"/>
              </a:ext>
            </a:extLst>
          </p:cNvPr>
          <p:cNvSpPr txBox="1"/>
          <p:nvPr/>
        </p:nvSpPr>
        <p:spPr>
          <a:xfrm>
            <a:off x="3684876" y="4924528"/>
            <a:ext cx="2110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 사용 기간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4567188" y="4899789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2023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5370262" y="4977111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00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9040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급여확인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지급내역확인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14024"/>
              </p:ext>
            </p:extLst>
          </p:nvPr>
        </p:nvGraphicFramePr>
        <p:xfrm>
          <a:off x="8503219" y="-9525"/>
          <a:ext cx="3688782" cy="386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지급내역과 급여계좌를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연도를 선택하여 희망하는 연도의 급여를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월단위의 급여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상세보기를 통해 급여명세서를 확인 할 수 있으며 인쇄가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엑셀파일로 저장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2374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급여내역을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541A479-1BFB-43C6-AD2D-E924A53E6C1A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3F000D0-C432-4766-935E-B05C0693A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754663"/>
              </p:ext>
            </p:extLst>
          </p:nvPr>
        </p:nvGraphicFramePr>
        <p:xfrm>
          <a:off x="582808" y="2829160"/>
          <a:ext cx="7405634" cy="2178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315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834013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487156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145515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 연월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상세보기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공제 후 지급액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지급항목합계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공제항목합계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2023.1.31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2023.2.28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2637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2023.3.31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13771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2023.4.28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20200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합계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2692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647E29-D8FA-4D8A-87A4-B4B92FD439CC}"/>
              </a:ext>
            </a:extLst>
          </p:cNvPr>
          <p:cNvSpPr txBox="1"/>
          <p:nvPr/>
        </p:nvSpPr>
        <p:spPr>
          <a:xfrm>
            <a:off x="264038" y="207216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B2ED90-6B62-4DC7-93C9-BF16DEA82182}"/>
              </a:ext>
            </a:extLst>
          </p:cNvPr>
          <p:cNvSpPr txBox="1"/>
          <p:nvPr/>
        </p:nvSpPr>
        <p:spPr>
          <a:xfrm>
            <a:off x="6011797" y="20832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E81AB3-C745-455E-8FDA-16CC8E3C09D0}"/>
              </a:ext>
            </a:extLst>
          </p:cNvPr>
          <p:cNvSpPr/>
          <p:nvPr/>
        </p:nvSpPr>
        <p:spPr>
          <a:xfrm>
            <a:off x="3705004" y="3355513"/>
            <a:ext cx="3159286" cy="3175915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041E93-EDFF-4562-B29B-E0850AC14C8E}"/>
              </a:ext>
            </a:extLst>
          </p:cNvPr>
          <p:cNvSpPr txBox="1"/>
          <p:nvPr/>
        </p:nvSpPr>
        <p:spPr>
          <a:xfrm>
            <a:off x="4318854" y="3371103"/>
            <a:ext cx="196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급여명세서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EF172B0-1375-4D86-8C8C-64DCC37A67FE}"/>
              </a:ext>
            </a:extLst>
          </p:cNvPr>
          <p:cNvGrpSpPr/>
          <p:nvPr/>
        </p:nvGrpSpPr>
        <p:grpSpPr>
          <a:xfrm>
            <a:off x="364588" y="1619773"/>
            <a:ext cx="7926688" cy="463896"/>
            <a:chOff x="380732" y="3697794"/>
            <a:chExt cx="7926688" cy="46389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9E31DA9-71F5-4113-A9F0-6D759835ACE1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2DB0B57-8F7F-49A2-994D-462BF9AF8D0C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128A201-754B-4A6A-9058-707F45A70820}"/>
              </a:ext>
            </a:extLst>
          </p:cNvPr>
          <p:cNvSpPr/>
          <p:nvPr/>
        </p:nvSpPr>
        <p:spPr>
          <a:xfrm>
            <a:off x="686359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지급내역확인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EBE98-2EBF-4B46-8C0F-AE93A4ABA4C7}"/>
              </a:ext>
            </a:extLst>
          </p:cNvPr>
          <p:cNvSpPr/>
          <p:nvPr/>
        </p:nvSpPr>
        <p:spPr>
          <a:xfrm>
            <a:off x="2003180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급여계좌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5999B14-CC2B-492B-8B1B-B482DDA66D22}"/>
              </a:ext>
            </a:extLst>
          </p:cNvPr>
          <p:cNvGrpSpPr/>
          <p:nvPr/>
        </p:nvGrpSpPr>
        <p:grpSpPr>
          <a:xfrm>
            <a:off x="668091" y="2196244"/>
            <a:ext cx="1416996" cy="372724"/>
            <a:chOff x="1788607" y="4368573"/>
            <a:chExt cx="1416996" cy="37272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DCB359-6C58-44E9-A6C2-C6747B18BC4E}"/>
                </a:ext>
              </a:extLst>
            </p:cNvPr>
            <p:cNvSpPr/>
            <p:nvPr/>
          </p:nvSpPr>
          <p:spPr>
            <a:xfrm>
              <a:off x="1788607" y="4368573"/>
              <a:ext cx="1416996" cy="3727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78522ACD-99D9-4DBE-8A9E-20AFFAE0409A}"/>
                </a:ext>
              </a:extLst>
            </p:cNvPr>
            <p:cNvSpPr/>
            <p:nvPr/>
          </p:nvSpPr>
          <p:spPr>
            <a:xfrm rot="10800000">
              <a:off x="2952388" y="4492997"/>
              <a:ext cx="206838" cy="132068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1CCC090-035E-445E-9BB0-9979D9C61C5E}"/>
              </a:ext>
            </a:extLst>
          </p:cNvPr>
          <p:cNvSpPr txBox="1"/>
          <p:nvPr/>
        </p:nvSpPr>
        <p:spPr>
          <a:xfrm>
            <a:off x="264038" y="15498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964CBA9-097F-4BFC-ACC0-BF7A8E9E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4" y="2279285"/>
            <a:ext cx="363113" cy="363113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F7A24DE-DD4F-4D72-B9CF-36E8D4DF7D2A}"/>
              </a:ext>
            </a:extLst>
          </p:cNvPr>
          <p:cNvSpPr/>
          <p:nvPr/>
        </p:nvSpPr>
        <p:spPr>
          <a:xfrm>
            <a:off x="6880737" y="2266939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C04C23-5430-407D-A35F-2B24CA6231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48" y="3248836"/>
            <a:ext cx="230318" cy="23078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5B2A411-AD8A-4910-A2FA-0A27D1E90D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73" y="3632348"/>
            <a:ext cx="230318" cy="23078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AFAF391-61E5-4FDE-992D-64F14B25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70" y="4014185"/>
            <a:ext cx="230318" cy="23078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C811A13-031B-44E9-9F90-014FD85CEF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19" y="4355827"/>
            <a:ext cx="230318" cy="230788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F45B560-993F-418B-B67E-1FAD3181E89B}"/>
              </a:ext>
            </a:extLst>
          </p:cNvPr>
          <p:cNvCxnSpPr>
            <a:cxnSpLocks/>
          </p:cNvCxnSpPr>
          <p:nvPr/>
        </p:nvCxnSpPr>
        <p:spPr>
          <a:xfrm>
            <a:off x="2294318" y="3438897"/>
            <a:ext cx="1341859" cy="649430"/>
          </a:xfrm>
          <a:prstGeom prst="straightConnector1">
            <a:avLst/>
          </a:prstGeom>
          <a:ln w="2540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F73C56D2-649D-4494-A9F0-31664E5C7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47730"/>
              </p:ext>
            </p:extLst>
          </p:nvPr>
        </p:nvGraphicFramePr>
        <p:xfrm>
          <a:off x="4118856" y="3739024"/>
          <a:ext cx="2367837" cy="2537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281">
                  <a:extLst>
                    <a:ext uri="{9D8B030D-6E8A-4147-A177-3AD203B41FA5}">
                      <a16:colId xmlns:a16="http://schemas.microsoft.com/office/drawing/2014/main" val="3539719285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2352887548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4153306142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3790579670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3781739306"/>
                    </a:ext>
                  </a:extLst>
                </a:gridCol>
              </a:tblGrid>
              <a:tr h="317208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 월 명세서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87309"/>
                  </a:ext>
                </a:extLst>
              </a:tr>
              <a:tr h="3172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49824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38756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43179"/>
                  </a:ext>
                </a:extLst>
              </a:tr>
              <a:tr h="3172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공제항목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5062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01020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12764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926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C72FDBC1-7561-4C09-9E6B-F414BA9E8C48}"/>
              </a:ext>
            </a:extLst>
          </p:cNvPr>
          <p:cNvSpPr txBox="1"/>
          <p:nvPr/>
        </p:nvSpPr>
        <p:spPr>
          <a:xfrm>
            <a:off x="297171" y="26185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495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6819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급여계좌 확인 및 변경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급여계좌 확인 및 변경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981608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지급내역과 급여계좌를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등록되어있는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급여계좌 정보를 나타낸다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변경할 계좌를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급여계좌를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E27B99C-2068-4D84-8EBD-FE48D414321F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A4058B-EBA5-46CC-8DB7-5D008DDD868A}"/>
              </a:ext>
            </a:extLst>
          </p:cNvPr>
          <p:cNvGrpSpPr/>
          <p:nvPr/>
        </p:nvGrpSpPr>
        <p:grpSpPr>
          <a:xfrm>
            <a:off x="364588" y="1619773"/>
            <a:ext cx="7926688" cy="463896"/>
            <a:chOff x="380732" y="3697794"/>
            <a:chExt cx="7926688" cy="46389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F212645-5330-4653-91A4-0765ECE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4AAFB45-1186-4C31-B23A-2C6AAC5A3BB7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061A73-AE14-4BB4-88D8-53E1C78B534E}"/>
              </a:ext>
            </a:extLst>
          </p:cNvPr>
          <p:cNvSpPr/>
          <p:nvPr/>
        </p:nvSpPr>
        <p:spPr>
          <a:xfrm>
            <a:off x="686359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지급내역확인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4BF579-BA48-4BB0-B875-F961079AE148}"/>
              </a:ext>
            </a:extLst>
          </p:cNvPr>
          <p:cNvSpPr/>
          <p:nvPr/>
        </p:nvSpPr>
        <p:spPr>
          <a:xfrm>
            <a:off x="2003180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급여계좌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EABD2-5B9A-4AB1-AA72-9FA0BB41B3B1}"/>
              </a:ext>
            </a:extLst>
          </p:cNvPr>
          <p:cNvSpPr txBox="1"/>
          <p:nvPr/>
        </p:nvSpPr>
        <p:spPr>
          <a:xfrm>
            <a:off x="263996" y="15395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88208DF-F84E-42AB-B9AC-192A1C62A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70338"/>
              </p:ext>
            </p:extLst>
          </p:nvPr>
        </p:nvGraphicFramePr>
        <p:xfrm>
          <a:off x="738379" y="2517653"/>
          <a:ext cx="4759454" cy="1061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676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3486778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</a:tblGrid>
              <a:tr h="353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은행명</a:t>
                      </a:r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3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계좌번호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3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예금주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A344AC2-79F5-4837-851F-1361BC2F6CAA}"/>
              </a:ext>
            </a:extLst>
          </p:cNvPr>
          <p:cNvCxnSpPr>
            <a:cxnSpLocks/>
          </p:cNvCxnSpPr>
          <p:nvPr/>
        </p:nvCxnSpPr>
        <p:spPr>
          <a:xfrm>
            <a:off x="356211" y="4074925"/>
            <a:ext cx="79183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EC73CC-0584-4B52-8071-C7CC398BEFE5}"/>
              </a:ext>
            </a:extLst>
          </p:cNvPr>
          <p:cNvSpPr txBox="1"/>
          <p:nvPr/>
        </p:nvSpPr>
        <p:spPr>
          <a:xfrm>
            <a:off x="624662" y="4167330"/>
            <a:ext cx="2243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계좌변경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6C700B-A057-4EAA-9F19-9856F64D4255}"/>
              </a:ext>
            </a:extLst>
          </p:cNvPr>
          <p:cNvGrpSpPr/>
          <p:nvPr/>
        </p:nvGrpSpPr>
        <p:grpSpPr>
          <a:xfrm>
            <a:off x="1159927" y="4598288"/>
            <a:ext cx="3916357" cy="1206731"/>
            <a:chOff x="1581476" y="4774272"/>
            <a:chExt cx="3916357" cy="120673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919B536-A4BC-45BA-AC4A-93B830225D09}"/>
                </a:ext>
              </a:extLst>
            </p:cNvPr>
            <p:cNvSpPr/>
            <p:nvPr/>
          </p:nvSpPr>
          <p:spPr>
            <a:xfrm>
              <a:off x="2421302" y="4774272"/>
              <a:ext cx="3076531" cy="2864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A77E31-E79A-401E-B2C3-FE95949C2716}"/>
                </a:ext>
              </a:extLst>
            </p:cNvPr>
            <p:cNvSpPr txBox="1"/>
            <p:nvPr/>
          </p:nvSpPr>
          <p:spPr>
            <a:xfrm>
              <a:off x="1683786" y="4793774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은행명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374492D-514E-431C-9492-7E6006CEF510}"/>
                </a:ext>
              </a:extLst>
            </p:cNvPr>
            <p:cNvSpPr/>
            <p:nvPr/>
          </p:nvSpPr>
          <p:spPr>
            <a:xfrm>
              <a:off x="2421301" y="5216305"/>
              <a:ext cx="3076531" cy="2864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989FE9-9E81-42D4-97D9-2E5DC9736200}"/>
                </a:ext>
              </a:extLst>
            </p:cNvPr>
            <p:cNvSpPr txBox="1"/>
            <p:nvPr/>
          </p:nvSpPr>
          <p:spPr>
            <a:xfrm>
              <a:off x="1581476" y="5223894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계좌번호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CD7A3A7-3BB6-4DB0-9D66-D262D26372CF}"/>
                </a:ext>
              </a:extLst>
            </p:cNvPr>
            <p:cNvSpPr/>
            <p:nvPr/>
          </p:nvSpPr>
          <p:spPr>
            <a:xfrm>
              <a:off x="2421300" y="5694514"/>
              <a:ext cx="3076531" cy="2864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721E1E-F7C9-4D98-A15F-C73446F73E15}"/>
                </a:ext>
              </a:extLst>
            </p:cNvPr>
            <p:cNvSpPr txBox="1"/>
            <p:nvPr/>
          </p:nvSpPr>
          <p:spPr>
            <a:xfrm>
              <a:off x="1683785" y="5703997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예금주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7180CCC-4889-4112-ABAD-E3B0AE18AF25}"/>
              </a:ext>
            </a:extLst>
          </p:cNvPr>
          <p:cNvSpPr/>
          <p:nvPr/>
        </p:nvSpPr>
        <p:spPr>
          <a:xfrm>
            <a:off x="3341673" y="6066181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EC7F48-EB75-4B53-AC29-3ECC5B2461B7}"/>
              </a:ext>
            </a:extLst>
          </p:cNvPr>
          <p:cNvSpPr txBox="1"/>
          <p:nvPr/>
        </p:nvSpPr>
        <p:spPr>
          <a:xfrm>
            <a:off x="317510" y="224320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79E05-AF96-455A-846F-254899ADC41E}"/>
              </a:ext>
            </a:extLst>
          </p:cNvPr>
          <p:cNvSpPr txBox="1"/>
          <p:nvPr/>
        </p:nvSpPr>
        <p:spPr>
          <a:xfrm>
            <a:off x="328531" y="397265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797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3451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전사 급여관리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 직원 급여 정보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14847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전직원대상 급여 조회하거나 이름 또는 부서명으로 검색할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 별로 직원의 급여를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 직원의 급여 지급내역을 확인 할 수 있으며 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이름을 선택하면 해당 직원의 급여명세정보를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엑셀파일로 저장할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0901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전직원의 급여지급내역을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AE19154-4449-4A3A-91D7-4AD096031657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CE7C7-A6BB-425D-972C-3B7FBA357A90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 직원 급여 정보 관리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CC0AA-5F72-4482-8D46-798E594EE1A2}"/>
              </a:ext>
            </a:extLst>
          </p:cNvPr>
          <p:cNvGrpSpPr/>
          <p:nvPr/>
        </p:nvGrpSpPr>
        <p:grpSpPr>
          <a:xfrm>
            <a:off x="2785375" y="6191492"/>
            <a:ext cx="3213299" cy="373098"/>
            <a:chOff x="2431700" y="6108537"/>
            <a:chExt cx="3213299" cy="37309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7DA7B24-18A8-47DF-9001-37D786D66AC0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79D661E-9040-4200-B5E0-91CB1B1B7BD1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4C859F-E8EC-4E65-AFCD-E548419FFE4B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68E884-8234-45E8-A269-15C05FD35256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91098-1E0E-4221-8013-234850BB4A63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10FDD-184E-4519-9E7E-91E8F1D7FE31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11B7F6-D884-46B3-A1FC-09ABCDB0979B}"/>
              </a:ext>
            </a:extLst>
          </p:cNvPr>
          <p:cNvCxnSpPr>
            <a:cxnSpLocks/>
          </p:cNvCxnSpPr>
          <p:nvPr/>
        </p:nvCxnSpPr>
        <p:spPr>
          <a:xfrm>
            <a:off x="582808" y="2333662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A221F7-A0CB-45B1-931F-03ADE4A41764}"/>
              </a:ext>
            </a:extLst>
          </p:cNvPr>
          <p:cNvGrpSpPr/>
          <p:nvPr/>
        </p:nvGrpSpPr>
        <p:grpSpPr>
          <a:xfrm>
            <a:off x="1174841" y="1958311"/>
            <a:ext cx="2334636" cy="283755"/>
            <a:chOff x="2447582" y="2158669"/>
            <a:chExt cx="2334636" cy="28375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97120D1-4F30-49E4-86DB-9C1A9CE76B88}"/>
                </a:ext>
              </a:extLst>
            </p:cNvPr>
            <p:cNvSpPr/>
            <p:nvPr/>
          </p:nvSpPr>
          <p:spPr>
            <a:xfrm>
              <a:off x="2888782" y="2176602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325BC7-CEDF-4CEF-813C-A153AF54CC96}"/>
                </a:ext>
              </a:extLst>
            </p:cNvPr>
            <p:cNvSpPr txBox="1"/>
            <p:nvPr/>
          </p:nvSpPr>
          <p:spPr>
            <a:xfrm>
              <a:off x="2447582" y="2158669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29FDC6-5F13-4A69-90C1-1F4E2E6B60ED}"/>
              </a:ext>
            </a:extLst>
          </p:cNvPr>
          <p:cNvGrpSpPr/>
          <p:nvPr/>
        </p:nvGrpSpPr>
        <p:grpSpPr>
          <a:xfrm>
            <a:off x="3278982" y="1945501"/>
            <a:ext cx="2334636" cy="289809"/>
            <a:chOff x="2867361" y="2178091"/>
            <a:chExt cx="2334636" cy="28980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BFBCB49-FF74-4AE7-8BD8-53F70A52008D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A0B157-1B13-4009-AFBE-C392562B08E0}"/>
                </a:ext>
              </a:extLst>
            </p:cNvPr>
            <p:cNvSpPr txBox="1"/>
            <p:nvPr/>
          </p:nvSpPr>
          <p:spPr>
            <a:xfrm>
              <a:off x="2867361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부서명</a:t>
              </a: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4E729D-54FF-4642-BA52-7D95D32292A6}"/>
              </a:ext>
            </a:extLst>
          </p:cNvPr>
          <p:cNvSpPr/>
          <p:nvPr/>
        </p:nvSpPr>
        <p:spPr>
          <a:xfrm>
            <a:off x="5685433" y="1920414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95A2C0-2EA7-42EB-BB8F-39DB5D6B1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86" y="1927598"/>
            <a:ext cx="363113" cy="36311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10D853-CEED-4F56-B33C-A18D517FDF33}"/>
              </a:ext>
            </a:extLst>
          </p:cNvPr>
          <p:cNvSpPr/>
          <p:nvPr/>
        </p:nvSpPr>
        <p:spPr>
          <a:xfrm>
            <a:off x="6971169" y="1915252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2958BE-4488-4F64-B827-75B2F06B0595}"/>
              </a:ext>
            </a:extLst>
          </p:cNvPr>
          <p:cNvSpPr txBox="1"/>
          <p:nvPr/>
        </p:nvSpPr>
        <p:spPr>
          <a:xfrm>
            <a:off x="542459" y="2080685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34D01CD-C12A-4EC8-911B-BC3437B97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05667"/>
              </p:ext>
            </p:extLst>
          </p:nvPr>
        </p:nvGraphicFramePr>
        <p:xfrm>
          <a:off x="582808" y="2829160"/>
          <a:ext cx="7295105" cy="3321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526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874207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87904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22589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753632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</a:tblGrid>
              <a:tr h="416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은행명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계좌번호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지급금액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이체 확인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홍길동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110-12341234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2023.03.31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어피치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마케팅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카카오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789456123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2637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13771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20200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2692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1853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45154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604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C7F216-D8C0-4DFE-AF31-5F8CAAC18EAF}"/>
              </a:ext>
            </a:extLst>
          </p:cNvPr>
          <p:cNvSpPr txBox="1"/>
          <p:nvPr/>
        </p:nvSpPr>
        <p:spPr>
          <a:xfrm>
            <a:off x="253085" y="17966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FF0B6-243C-4B65-BEC5-88B433322564}"/>
              </a:ext>
            </a:extLst>
          </p:cNvPr>
          <p:cNvSpPr txBox="1"/>
          <p:nvPr/>
        </p:nvSpPr>
        <p:spPr>
          <a:xfrm>
            <a:off x="257545" y="222672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FFA2D-9192-4B60-9C78-71D63322B533}"/>
              </a:ext>
            </a:extLst>
          </p:cNvPr>
          <p:cNvSpPr txBox="1"/>
          <p:nvPr/>
        </p:nvSpPr>
        <p:spPr>
          <a:xfrm>
            <a:off x="349535" y="30102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63391-8DF1-42AB-9181-4898F263D87A}"/>
              </a:ext>
            </a:extLst>
          </p:cNvPr>
          <p:cNvSpPr txBox="1"/>
          <p:nvPr/>
        </p:nvSpPr>
        <p:spPr>
          <a:xfrm>
            <a:off x="6638259" y="139766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331C0A8-B15A-4F26-9FA5-B8397A165B2C}"/>
              </a:ext>
            </a:extLst>
          </p:cNvPr>
          <p:cNvSpPr/>
          <p:nvPr/>
        </p:nvSpPr>
        <p:spPr>
          <a:xfrm>
            <a:off x="4114074" y="3152076"/>
            <a:ext cx="2775295" cy="2883019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D40A2E-F6DA-4AC4-9253-1E1A8CCC4676}"/>
              </a:ext>
            </a:extLst>
          </p:cNvPr>
          <p:cNvSpPr txBox="1"/>
          <p:nvPr/>
        </p:nvSpPr>
        <p:spPr>
          <a:xfrm>
            <a:off x="4555532" y="3246056"/>
            <a:ext cx="196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급여명세서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CA65507-3026-49FE-AD7B-A8C42EE8624D}"/>
              </a:ext>
            </a:extLst>
          </p:cNvPr>
          <p:cNvCxnSpPr>
            <a:cxnSpLocks/>
          </p:cNvCxnSpPr>
          <p:nvPr/>
        </p:nvCxnSpPr>
        <p:spPr>
          <a:xfrm>
            <a:off x="1227022" y="3456832"/>
            <a:ext cx="2780209" cy="712595"/>
          </a:xfrm>
          <a:prstGeom prst="straightConnector1">
            <a:avLst/>
          </a:prstGeom>
          <a:ln w="2540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6A76DC2-D4B9-4905-9FF7-633DFD1FD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20199"/>
              </p:ext>
            </p:extLst>
          </p:nvPr>
        </p:nvGraphicFramePr>
        <p:xfrm>
          <a:off x="4292448" y="3669284"/>
          <a:ext cx="2429899" cy="2038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027">
                  <a:extLst>
                    <a:ext uri="{9D8B030D-6E8A-4147-A177-3AD203B41FA5}">
                      <a16:colId xmlns:a16="http://schemas.microsoft.com/office/drawing/2014/main" val="3539719285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2352887548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4153306142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3790579670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3781739306"/>
                    </a:ext>
                  </a:extLst>
                </a:gridCol>
              </a:tblGrid>
              <a:tr h="25477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 월 명세서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87309"/>
                  </a:ext>
                </a:extLst>
              </a:tr>
              <a:tr h="25477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49824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38756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43179"/>
                  </a:ext>
                </a:extLst>
              </a:tr>
              <a:tr h="25477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공제항목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5062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01020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12764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926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ED5D6D9-FF59-4AB2-ADD5-79BE82E0B0AC}"/>
              </a:ext>
            </a:extLst>
          </p:cNvPr>
          <p:cNvGrpSpPr/>
          <p:nvPr/>
        </p:nvGrpSpPr>
        <p:grpSpPr>
          <a:xfrm>
            <a:off x="657644" y="2389766"/>
            <a:ext cx="1138756" cy="334256"/>
            <a:chOff x="577258" y="2389766"/>
            <a:chExt cx="1138756" cy="3342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8E8E845-22C2-4A86-A2FA-1F76A467AAA8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45C3564-10B1-45EC-A3B0-987D2190A8FC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F369EF-A875-4D37-A3BC-E97A9AC9C0C5}"/>
              </a:ext>
            </a:extLst>
          </p:cNvPr>
          <p:cNvGrpSpPr/>
          <p:nvPr/>
        </p:nvGrpSpPr>
        <p:grpSpPr>
          <a:xfrm>
            <a:off x="1879040" y="2389871"/>
            <a:ext cx="590367" cy="334256"/>
            <a:chOff x="2321169" y="2379823"/>
            <a:chExt cx="590367" cy="33425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01210-023F-4514-83B8-3A7BD2DA3529}"/>
                </a:ext>
              </a:extLst>
            </p:cNvPr>
            <p:cNvSpPr/>
            <p:nvPr/>
          </p:nvSpPr>
          <p:spPr>
            <a:xfrm>
              <a:off x="2321169" y="2379823"/>
              <a:ext cx="590367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EDA4009D-4535-4E33-A283-EC2ED1BC4ABD}"/>
                </a:ext>
              </a:extLst>
            </p:cNvPr>
            <p:cNvSpPr/>
            <p:nvPr/>
          </p:nvSpPr>
          <p:spPr>
            <a:xfrm rot="10800000">
              <a:off x="2675860" y="2462591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04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4407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비밀번호 로그인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실패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비밀번호를 이용한 로그인 실패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2597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입력 실패 시 시도한 횟수가 표시됨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이용한 로그인 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입력에 실패하면 비밀번호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입력칸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하단에 실패횟수를 출력한다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166394-7CCB-469D-ACD0-09D16561373E}"/>
              </a:ext>
            </a:extLst>
          </p:cNvPr>
          <p:cNvGrpSpPr/>
          <p:nvPr/>
        </p:nvGrpSpPr>
        <p:grpSpPr>
          <a:xfrm>
            <a:off x="3045496" y="4146111"/>
            <a:ext cx="1993194" cy="276999"/>
            <a:chOff x="1447722" y="2028016"/>
            <a:chExt cx="1982578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0F840-F848-411F-BD41-3E331254C4E4}"/>
                </a:ext>
              </a:extLst>
            </p:cNvPr>
            <p:cNvSpPr txBox="1"/>
            <p:nvPr/>
          </p:nvSpPr>
          <p:spPr>
            <a:xfrm>
              <a:off x="1447722" y="2038805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5DB3F0-CFB2-4517-AA56-85C6C857C6D6}"/>
                </a:ext>
              </a:extLst>
            </p:cNvPr>
            <p:cNvSpPr/>
            <p:nvPr/>
          </p:nvSpPr>
          <p:spPr>
            <a:xfrm>
              <a:off x="2090795" y="2028016"/>
              <a:ext cx="1339505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3106090" y="42420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D30EA-5A98-47C4-ABBF-EAEBBE49D83B}"/>
              </a:ext>
            </a:extLst>
          </p:cNvPr>
          <p:cNvSpPr txBox="1"/>
          <p:nvPr/>
        </p:nvSpPr>
        <p:spPr>
          <a:xfrm>
            <a:off x="3938608" y="3757793"/>
            <a:ext cx="119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ddit401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1B126-5CE9-4125-9E02-7ED2F7A601A5}"/>
              </a:ext>
            </a:extLst>
          </p:cNvPr>
          <p:cNvSpPr txBox="1"/>
          <p:nvPr/>
        </p:nvSpPr>
        <p:spPr>
          <a:xfrm>
            <a:off x="3499282" y="4433123"/>
            <a:ext cx="30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 </a:t>
            </a:r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</a:t>
            </a:r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입력 실패 하셨습니다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B14C137-18BD-43A6-9056-2971CC6B943D}"/>
              </a:ext>
            </a:extLst>
          </p:cNvPr>
          <p:cNvSpPr/>
          <p:nvPr/>
        </p:nvSpPr>
        <p:spPr>
          <a:xfrm>
            <a:off x="3786847" y="4661211"/>
            <a:ext cx="983215" cy="326688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Sign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7529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297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양식 작성 </a:t>
                      </a:r>
                      <a:r>
                        <a:rPr lang="en-US" altLang="ko-KR" sz="1100" b="1" dirty="0"/>
                        <a:t>(1)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양식 작성 화면 </a:t>
                      </a:r>
                      <a:r>
                        <a:rPr lang="en-US" altLang="ko-KR" sz="1100" b="1" dirty="0"/>
                        <a:t>(1)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53142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채용구분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정규직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계약직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채용부서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 작성 기간을 작성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 신상정보를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학력사항을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경력사항을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en-US" altLang="ko-KR" sz="800" b="0" i="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신입 채용인 경우 삭제버튼을 활용하여 제거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65435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 자기소개서를 받을 양식을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 작성가능기간에만 지원자들은 내용을 작성해서 전송할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2DCF87A-5FFE-4400-BA07-972D889D69E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8021B-4059-4E3E-9BE3-5D04B50BD868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작성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1422733" y="2638663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5380638-3867-4DE7-8E59-506EC634D1AC}"/>
              </a:ext>
            </a:extLst>
          </p:cNvPr>
          <p:cNvSpPr/>
          <p:nvPr/>
        </p:nvSpPr>
        <p:spPr>
          <a:xfrm>
            <a:off x="1422732" y="2999121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D2D510-B170-4616-AF8C-9350625CC2C1}"/>
              </a:ext>
            </a:extLst>
          </p:cNvPr>
          <p:cNvSpPr/>
          <p:nvPr/>
        </p:nvSpPr>
        <p:spPr>
          <a:xfrm>
            <a:off x="1422732" y="3394241"/>
            <a:ext cx="4998166" cy="29601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08255-D22F-40E5-A5D1-9AA4BD1C216C}"/>
              </a:ext>
            </a:extLst>
          </p:cNvPr>
          <p:cNvSpPr txBox="1"/>
          <p:nvPr/>
        </p:nvSpPr>
        <p:spPr>
          <a:xfrm>
            <a:off x="3764103" y="2645340"/>
            <a:ext cx="100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영문 성명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메일주소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8C26A7-A37C-49F5-9AF2-F663835A810C}"/>
              </a:ext>
            </a:extLst>
          </p:cNvPr>
          <p:cNvSpPr/>
          <p:nvPr/>
        </p:nvSpPr>
        <p:spPr>
          <a:xfrm>
            <a:off x="4578836" y="2638663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4425353-73D2-4A02-92C2-D88E6347784E}"/>
              </a:ext>
            </a:extLst>
          </p:cNvPr>
          <p:cNvSpPr/>
          <p:nvPr/>
        </p:nvSpPr>
        <p:spPr>
          <a:xfrm>
            <a:off x="4578835" y="2999121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7F18F5-7D84-47F9-B459-E088DF8887C2}"/>
              </a:ext>
            </a:extLst>
          </p:cNvPr>
          <p:cNvGrpSpPr/>
          <p:nvPr/>
        </p:nvGrpSpPr>
        <p:grpSpPr>
          <a:xfrm>
            <a:off x="1493068" y="3774795"/>
            <a:ext cx="343472" cy="246221"/>
            <a:chOff x="1362439" y="3493443"/>
            <a:chExt cx="343472" cy="24622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E1C521-61A9-479D-86F8-28F76727429A}"/>
                </a:ext>
              </a:extLst>
            </p:cNvPr>
            <p:cNvSpPr/>
            <p:nvPr/>
          </p:nvSpPr>
          <p:spPr>
            <a:xfrm>
              <a:off x="1362439" y="3526971"/>
              <a:ext cx="146126" cy="163537"/>
            </a:xfrm>
            <a:prstGeom prst="rect">
              <a:avLst/>
            </a:prstGeom>
            <a:noFill/>
            <a:ln w="158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9544A8-A2D6-438F-A718-A79E929B2115}"/>
                </a:ext>
              </a:extLst>
            </p:cNvPr>
            <p:cNvSpPr txBox="1"/>
            <p:nvPr/>
          </p:nvSpPr>
          <p:spPr>
            <a:xfrm>
              <a:off x="1488702" y="3493443"/>
              <a:ext cx="2172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B690DA-E10D-4F15-A437-388DCD05204B}"/>
              </a:ext>
            </a:extLst>
          </p:cNvPr>
          <p:cNvGrpSpPr/>
          <p:nvPr/>
        </p:nvGrpSpPr>
        <p:grpSpPr>
          <a:xfrm>
            <a:off x="2000290" y="3777437"/>
            <a:ext cx="582138" cy="246221"/>
            <a:chOff x="1362439" y="3493443"/>
            <a:chExt cx="582138" cy="24622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D18F06-0E35-4EB9-A7A1-B52B95FF4063}"/>
                </a:ext>
              </a:extLst>
            </p:cNvPr>
            <p:cNvSpPr/>
            <p:nvPr/>
          </p:nvSpPr>
          <p:spPr>
            <a:xfrm>
              <a:off x="1362439" y="3526971"/>
              <a:ext cx="146126" cy="163537"/>
            </a:xfrm>
            <a:prstGeom prst="rect">
              <a:avLst/>
            </a:prstGeom>
            <a:noFill/>
            <a:ln w="158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F3C537-CC83-4E2F-8F75-65D2E90C1D9E}"/>
                </a:ext>
              </a:extLst>
            </p:cNvPr>
            <p:cNvSpPr txBox="1"/>
            <p:nvPr/>
          </p:nvSpPr>
          <p:spPr>
            <a:xfrm>
              <a:off x="1488702" y="3493443"/>
              <a:ext cx="45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33315CF-3E5B-4232-A187-8AAD69F130D5}"/>
              </a:ext>
            </a:extLst>
          </p:cNvPr>
          <p:cNvGrpSpPr/>
          <p:nvPr/>
        </p:nvGrpSpPr>
        <p:grpSpPr>
          <a:xfrm>
            <a:off x="2682655" y="3781754"/>
            <a:ext cx="582138" cy="246221"/>
            <a:chOff x="1362439" y="3493443"/>
            <a:chExt cx="582138" cy="24622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AD4A0A-39CE-45F9-B3AD-F412E8FD1ED8}"/>
                </a:ext>
              </a:extLst>
            </p:cNvPr>
            <p:cNvSpPr/>
            <p:nvPr/>
          </p:nvSpPr>
          <p:spPr>
            <a:xfrm>
              <a:off x="1362439" y="3526971"/>
              <a:ext cx="146126" cy="163537"/>
            </a:xfrm>
            <a:prstGeom prst="rect">
              <a:avLst/>
            </a:prstGeom>
            <a:noFill/>
            <a:ln w="158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D1E698-BC48-4F68-A7F0-20195312A423}"/>
                </a:ext>
              </a:extLst>
            </p:cNvPr>
            <p:cNvSpPr txBox="1"/>
            <p:nvPr/>
          </p:nvSpPr>
          <p:spPr>
            <a:xfrm>
              <a:off x="1488702" y="3493443"/>
              <a:ext cx="45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면제</a:t>
              </a: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4B985CB-2D48-4574-975F-E8D33CB37834}"/>
              </a:ext>
            </a:extLst>
          </p:cNvPr>
          <p:cNvSpPr/>
          <p:nvPr/>
        </p:nvSpPr>
        <p:spPr>
          <a:xfrm>
            <a:off x="6893170" y="3763564"/>
            <a:ext cx="1005651" cy="2951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사진첨부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4FD43D8-2816-4C30-9A00-47473B8BA335}"/>
              </a:ext>
            </a:extLst>
          </p:cNvPr>
          <p:cNvSpPr/>
          <p:nvPr/>
        </p:nvSpPr>
        <p:spPr>
          <a:xfrm>
            <a:off x="6883122" y="2582187"/>
            <a:ext cx="1005651" cy="1123770"/>
          </a:xfrm>
          <a:prstGeom prst="roundRect">
            <a:avLst>
              <a:gd name="adj" fmla="val 6675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EAFCDA3-108F-4384-BCDB-EAC6BF88468A}"/>
              </a:ext>
            </a:extLst>
          </p:cNvPr>
          <p:cNvGrpSpPr/>
          <p:nvPr/>
        </p:nvGrpSpPr>
        <p:grpSpPr>
          <a:xfrm>
            <a:off x="563207" y="2330426"/>
            <a:ext cx="7455877" cy="261610"/>
            <a:chOff x="462722" y="1968690"/>
            <a:chExt cx="7455877" cy="26161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5D24255-14FF-416B-AC3B-F9EA8BEB4E93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EA9001-9268-4B9F-91B3-1559FE69F1F6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 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D737EC0-E2E8-4391-89BD-D846E57DD0B6}"/>
              </a:ext>
            </a:extLst>
          </p:cNvPr>
          <p:cNvGrpSpPr/>
          <p:nvPr/>
        </p:nvGrpSpPr>
        <p:grpSpPr>
          <a:xfrm>
            <a:off x="563207" y="4160030"/>
            <a:ext cx="7455877" cy="261610"/>
            <a:chOff x="462722" y="1968690"/>
            <a:chExt cx="7455877" cy="26161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E30904-7F04-493A-8A34-BC1F59C83C5E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49CA52-A0E0-4234-9098-DC545F7A65A8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학력사항 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B875A9-3BC0-4094-B50B-0C9735FE6772}"/>
              </a:ext>
            </a:extLst>
          </p:cNvPr>
          <p:cNvGrpSpPr/>
          <p:nvPr/>
        </p:nvGrpSpPr>
        <p:grpSpPr>
          <a:xfrm>
            <a:off x="563207" y="5685808"/>
            <a:ext cx="7455877" cy="261610"/>
            <a:chOff x="462722" y="1968690"/>
            <a:chExt cx="7455877" cy="261610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BDA3D34-03AA-4065-86E7-F41F82C3F24B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F076EC-F6C7-4BD0-ACDC-62246192599E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경력사항 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49D79F9-B052-49D5-87F7-4DC7D1F38A19}"/>
              </a:ext>
            </a:extLst>
          </p:cNvPr>
          <p:cNvSpPr txBox="1"/>
          <p:nvPr/>
        </p:nvSpPr>
        <p:spPr>
          <a:xfrm>
            <a:off x="1011925" y="4384431"/>
            <a:ext cx="688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학교명                              전공                 입학 일자                 졸업 일자                졸업 구분                소재지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B4469B-7D63-4CAB-B2CB-8308D4010972}"/>
              </a:ext>
            </a:extLst>
          </p:cNvPr>
          <p:cNvSpPr txBox="1"/>
          <p:nvPr/>
        </p:nvSpPr>
        <p:spPr>
          <a:xfrm>
            <a:off x="1595305" y="4741951"/>
            <a:ext cx="1750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175708D-EB28-4E5B-A547-BE7ADFE42B5E}"/>
              </a:ext>
            </a:extLst>
          </p:cNvPr>
          <p:cNvGrpSpPr/>
          <p:nvPr/>
        </p:nvGrpSpPr>
        <p:grpSpPr>
          <a:xfrm>
            <a:off x="562535" y="4720165"/>
            <a:ext cx="1042380" cy="925175"/>
            <a:chOff x="698300" y="4728854"/>
            <a:chExt cx="1042380" cy="925175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5A72CCD-7EC9-48F8-B7EA-978EEC7280BA}"/>
                </a:ext>
              </a:extLst>
            </p:cNvPr>
            <p:cNvSpPr/>
            <p:nvPr/>
          </p:nvSpPr>
          <p:spPr>
            <a:xfrm>
              <a:off x="698300" y="4728854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4190B3F-B37E-4772-9FC6-0DCCB9193EBB}"/>
                </a:ext>
              </a:extLst>
            </p:cNvPr>
            <p:cNvSpPr/>
            <p:nvPr/>
          </p:nvSpPr>
          <p:spPr>
            <a:xfrm>
              <a:off x="698300" y="5070945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2F0BC8-68B4-4546-99D8-FF1D86215CB5}"/>
                </a:ext>
              </a:extLst>
            </p:cNvPr>
            <p:cNvSpPr/>
            <p:nvPr/>
          </p:nvSpPr>
          <p:spPr>
            <a:xfrm>
              <a:off x="702410" y="5399533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3855394-7E5B-46B1-B394-F1BD74366062}"/>
              </a:ext>
            </a:extLst>
          </p:cNvPr>
          <p:cNvGrpSpPr/>
          <p:nvPr/>
        </p:nvGrpSpPr>
        <p:grpSpPr>
          <a:xfrm>
            <a:off x="2320444" y="4729400"/>
            <a:ext cx="1042380" cy="925175"/>
            <a:chOff x="2320444" y="4729400"/>
            <a:chExt cx="1042380" cy="92517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163E75A-A2DE-4544-AA0F-CAA926EEAF00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C2D4613-BBB4-4B62-B558-25C3122D9381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E6208FA1-CE91-46EC-8751-16B97C558C99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FF9312-2E2B-450C-997D-FC87F99ABFFE}"/>
              </a:ext>
            </a:extLst>
          </p:cNvPr>
          <p:cNvGrpSpPr/>
          <p:nvPr/>
        </p:nvGrpSpPr>
        <p:grpSpPr>
          <a:xfrm>
            <a:off x="3496707" y="4720165"/>
            <a:ext cx="1042380" cy="925175"/>
            <a:chOff x="2320444" y="4729400"/>
            <a:chExt cx="1042380" cy="92517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E31EA4CF-1AFC-44A1-9329-DC919C451EA3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98F03BA-C2FF-4FC3-9831-45866CB9406D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0B24AEF-10F6-4E70-804C-2BE99F3E952A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1A00E22-AEE4-4D9D-BAF4-B7FA2E55A234}"/>
              </a:ext>
            </a:extLst>
          </p:cNvPr>
          <p:cNvGrpSpPr/>
          <p:nvPr/>
        </p:nvGrpSpPr>
        <p:grpSpPr>
          <a:xfrm>
            <a:off x="4702877" y="4711031"/>
            <a:ext cx="1042380" cy="925175"/>
            <a:chOff x="2320444" y="4729400"/>
            <a:chExt cx="1042380" cy="925175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1A97CAC6-9B1F-4444-A01F-8FB4036BA99E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85400FE8-8365-4730-9D13-2A19CCA19613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D4AEC1D7-06AF-47EB-8078-240E251A4C11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2708F2D-C3A0-4CA0-810D-49360FF6807A}"/>
              </a:ext>
            </a:extLst>
          </p:cNvPr>
          <p:cNvGrpSpPr/>
          <p:nvPr/>
        </p:nvGrpSpPr>
        <p:grpSpPr>
          <a:xfrm>
            <a:off x="5889924" y="4698463"/>
            <a:ext cx="1042380" cy="925175"/>
            <a:chOff x="2320444" y="4729400"/>
            <a:chExt cx="1042380" cy="925175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0DE75D2-D406-4ABA-81A4-E513E7C93C4D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D0F39B17-92CE-4F63-A0E9-9A09F3D2E7F5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2DFA03C-62D5-42A4-9F9A-311474A240F7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3ED04F6-525C-4AB2-BC25-9F53CF1EC3AC}"/>
              </a:ext>
            </a:extLst>
          </p:cNvPr>
          <p:cNvGrpSpPr/>
          <p:nvPr/>
        </p:nvGrpSpPr>
        <p:grpSpPr>
          <a:xfrm>
            <a:off x="7074262" y="4691712"/>
            <a:ext cx="944822" cy="925175"/>
            <a:chOff x="2320444" y="4729400"/>
            <a:chExt cx="1042380" cy="92517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9FC947BD-9A32-449F-9116-691820180BC5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1A9235F-5600-4E85-8F10-FC07A67829FB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3449EEE-C6B8-4910-8124-84704041475E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CE9EBE-857C-4B0F-979E-CA3B1A699064}"/>
              </a:ext>
            </a:extLst>
          </p:cNvPr>
          <p:cNvSpPr txBox="1"/>
          <p:nvPr/>
        </p:nvSpPr>
        <p:spPr>
          <a:xfrm>
            <a:off x="1072214" y="6043383"/>
            <a:ext cx="688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회사명                                                      근무기간                                                         담당업무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C4C545E-2AC5-4FF5-8B39-66E4F9DD8C40}"/>
              </a:ext>
            </a:extLst>
          </p:cNvPr>
          <p:cNvSpPr/>
          <p:nvPr/>
        </p:nvSpPr>
        <p:spPr>
          <a:xfrm>
            <a:off x="639223" y="6298188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85C10FA-B5CD-4FE6-8926-59F355522185}"/>
              </a:ext>
            </a:extLst>
          </p:cNvPr>
          <p:cNvSpPr/>
          <p:nvPr/>
        </p:nvSpPr>
        <p:spPr>
          <a:xfrm>
            <a:off x="2803627" y="6297903"/>
            <a:ext cx="2832895" cy="277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0609838-6CB3-413F-9A17-48CE531CE78D}"/>
              </a:ext>
            </a:extLst>
          </p:cNvPr>
          <p:cNvSpPr/>
          <p:nvPr/>
        </p:nvSpPr>
        <p:spPr>
          <a:xfrm>
            <a:off x="5958866" y="6289873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DC9A93-0F60-4235-8F9C-10E71A8AC51B}"/>
              </a:ext>
            </a:extLst>
          </p:cNvPr>
          <p:cNvSpPr txBox="1"/>
          <p:nvPr/>
        </p:nvSpPr>
        <p:spPr>
          <a:xfrm>
            <a:off x="655319" y="2630291"/>
            <a:ext cx="10056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한글 성명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전화번호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주소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1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3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병역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31C8522-FE15-4122-8341-F8B453F14A8B}"/>
              </a:ext>
            </a:extLst>
          </p:cNvPr>
          <p:cNvGrpSpPr/>
          <p:nvPr/>
        </p:nvGrpSpPr>
        <p:grpSpPr>
          <a:xfrm>
            <a:off x="1058782" y="2007166"/>
            <a:ext cx="1842062" cy="285736"/>
            <a:chOff x="1422732" y="2026545"/>
            <a:chExt cx="1842062" cy="2857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BA64FA-B2AB-4A1E-91D6-4C8D59049DBD}"/>
                </a:ext>
              </a:extLst>
            </p:cNvPr>
            <p:cNvSpPr txBox="1"/>
            <p:nvPr/>
          </p:nvSpPr>
          <p:spPr>
            <a:xfrm>
              <a:off x="1422732" y="2035282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채용 구분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EBA75FF6-F34C-48FB-A437-CB280EE42A46}"/>
                </a:ext>
              </a:extLst>
            </p:cNvPr>
            <p:cNvSpPr/>
            <p:nvPr/>
          </p:nvSpPr>
          <p:spPr>
            <a:xfrm>
              <a:off x="2173782" y="2026545"/>
              <a:ext cx="1091012" cy="277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F4B6A22-08EC-405A-B1EA-9DB96A002E5E}"/>
              </a:ext>
            </a:extLst>
          </p:cNvPr>
          <p:cNvGrpSpPr/>
          <p:nvPr/>
        </p:nvGrpSpPr>
        <p:grpSpPr>
          <a:xfrm>
            <a:off x="2911471" y="2009446"/>
            <a:ext cx="1842062" cy="285736"/>
            <a:chOff x="3367846" y="1999054"/>
            <a:chExt cx="1842062" cy="28573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5C5B6B-B36D-4B00-B395-86951010C1DE}"/>
                </a:ext>
              </a:extLst>
            </p:cNvPr>
            <p:cNvSpPr txBox="1"/>
            <p:nvPr/>
          </p:nvSpPr>
          <p:spPr>
            <a:xfrm>
              <a:off x="3367846" y="2007791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채용 부서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7020B8D-33C4-4AB2-B35A-678C1A8AEA6B}"/>
                </a:ext>
              </a:extLst>
            </p:cNvPr>
            <p:cNvSpPr/>
            <p:nvPr/>
          </p:nvSpPr>
          <p:spPr>
            <a:xfrm>
              <a:off x="4118896" y="1999054"/>
              <a:ext cx="1091012" cy="277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BDC62D6-3456-4E36-BACA-74FD85358660}"/>
              </a:ext>
            </a:extLst>
          </p:cNvPr>
          <p:cNvSpPr/>
          <p:nvPr/>
        </p:nvSpPr>
        <p:spPr>
          <a:xfrm>
            <a:off x="4991831" y="1550382"/>
            <a:ext cx="2978240" cy="826694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3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8F7270F-B4AB-4823-A720-D63E36E99092}"/>
              </a:ext>
            </a:extLst>
          </p:cNvPr>
          <p:cNvGrpSpPr/>
          <p:nvPr/>
        </p:nvGrpSpPr>
        <p:grpSpPr>
          <a:xfrm>
            <a:off x="4978740" y="1969251"/>
            <a:ext cx="1461016" cy="342761"/>
            <a:chOff x="5629980" y="1949612"/>
            <a:chExt cx="1461016" cy="342761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86F18FCC-F6E9-48EB-9314-36D64F120590}"/>
                </a:ext>
              </a:extLst>
            </p:cNvPr>
            <p:cNvSpPr/>
            <p:nvPr/>
          </p:nvSpPr>
          <p:spPr>
            <a:xfrm>
              <a:off x="6187582" y="1979681"/>
              <a:ext cx="886680" cy="2720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100953-FAD4-44E5-96B8-FD85C52B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235" y="1949612"/>
              <a:ext cx="342761" cy="342761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2A6800-4E13-47D4-8C87-A397F50D774A}"/>
                </a:ext>
              </a:extLst>
            </p:cNvPr>
            <p:cNvSpPr txBox="1"/>
            <p:nvPr/>
          </p:nvSpPr>
          <p:spPr>
            <a:xfrm>
              <a:off x="5629980" y="1979931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시작일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9E349C3-3458-4C70-BED8-EE391FDB0647}"/>
              </a:ext>
            </a:extLst>
          </p:cNvPr>
          <p:cNvGrpSpPr/>
          <p:nvPr/>
        </p:nvGrpSpPr>
        <p:grpSpPr>
          <a:xfrm>
            <a:off x="6426204" y="1978638"/>
            <a:ext cx="1461016" cy="342761"/>
            <a:chOff x="5629980" y="1949612"/>
            <a:chExt cx="1461016" cy="342761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ABC4EAF1-BF5C-418C-BF28-4F908EDF544E}"/>
                </a:ext>
              </a:extLst>
            </p:cNvPr>
            <p:cNvSpPr/>
            <p:nvPr/>
          </p:nvSpPr>
          <p:spPr>
            <a:xfrm>
              <a:off x="6187582" y="1979681"/>
              <a:ext cx="886680" cy="2720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BE250F1-1F6E-4278-8E95-A0E8E37B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235" y="1949612"/>
              <a:ext cx="342761" cy="34276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69B522E-792C-43C9-B5B2-8DD25264C627}"/>
                </a:ext>
              </a:extLst>
            </p:cNvPr>
            <p:cNvSpPr txBox="1"/>
            <p:nvPr/>
          </p:nvSpPr>
          <p:spPr>
            <a:xfrm>
              <a:off x="5629980" y="1979931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종료일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7DCDD083-F7FA-4BFD-81A4-CFF86B92DECD}"/>
              </a:ext>
            </a:extLst>
          </p:cNvPr>
          <p:cNvSpPr txBox="1"/>
          <p:nvPr/>
        </p:nvSpPr>
        <p:spPr>
          <a:xfrm>
            <a:off x="5576233" y="1542915"/>
            <a:ext cx="298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이력서 작성 가능 기간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479D76E-824F-4F07-AA6C-150259654806}"/>
              </a:ext>
            </a:extLst>
          </p:cNvPr>
          <p:cNvSpPr txBox="1"/>
          <p:nvPr/>
        </p:nvSpPr>
        <p:spPr>
          <a:xfrm>
            <a:off x="720685" y="181635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F5C8A3-AE2B-4E34-95D4-4F83D76DBD11}"/>
              </a:ext>
            </a:extLst>
          </p:cNvPr>
          <p:cNvSpPr txBox="1"/>
          <p:nvPr/>
        </p:nvSpPr>
        <p:spPr>
          <a:xfrm>
            <a:off x="282810" y="216933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C9FB3B-B38E-4CEC-9C60-A18D3C24413B}"/>
              </a:ext>
            </a:extLst>
          </p:cNvPr>
          <p:cNvSpPr txBox="1"/>
          <p:nvPr/>
        </p:nvSpPr>
        <p:spPr>
          <a:xfrm>
            <a:off x="282810" y="40001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784A43-D554-4386-946C-0FF4A12D809B}"/>
              </a:ext>
            </a:extLst>
          </p:cNvPr>
          <p:cNvSpPr txBox="1"/>
          <p:nvPr/>
        </p:nvSpPr>
        <p:spPr>
          <a:xfrm>
            <a:off x="273325" y="55180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4ECBE62-7B74-43AD-8A2C-7239E2FF6630}"/>
              </a:ext>
            </a:extLst>
          </p:cNvPr>
          <p:cNvSpPr/>
          <p:nvPr/>
        </p:nvSpPr>
        <p:spPr>
          <a:xfrm>
            <a:off x="8092558" y="2454240"/>
            <a:ext cx="165358" cy="4077181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5E8A6C2-B779-4ABB-860F-2FC4D3430DE2}"/>
              </a:ext>
            </a:extLst>
          </p:cNvPr>
          <p:cNvSpPr/>
          <p:nvPr/>
        </p:nvSpPr>
        <p:spPr>
          <a:xfrm>
            <a:off x="8102203" y="2813761"/>
            <a:ext cx="148650" cy="106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826E67F-745E-42CB-934E-4AD1547F19E4}"/>
              </a:ext>
            </a:extLst>
          </p:cNvPr>
          <p:cNvSpPr/>
          <p:nvPr/>
        </p:nvSpPr>
        <p:spPr>
          <a:xfrm>
            <a:off x="762255" y="5932194"/>
            <a:ext cx="455517" cy="1859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374645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3815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양식 작성 </a:t>
                      </a:r>
                      <a:r>
                        <a:rPr lang="en-US" altLang="ko-KR" sz="1100" b="1" dirty="0"/>
                        <a:t>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이력서 양식 작성 화면 </a:t>
                      </a:r>
                      <a:r>
                        <a:rPr lang="en-US" altLang="ko-KR" sz="1100" b="1" dirty="0"/>
                        <a:t>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150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자격증정보를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기술 스택을 입력할 수 있는 양식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자기소개서의 항목을 지정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 자기소개서를 받을 양식을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755F847-6199-4EF2-97C3-D78599F15192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7BB2A-C536-4E12-AB33-B8DDC1AA7437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작성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E55CF9-7380-4847-A8F5-CF958FF5B3B2}"/>
              </a:ext>
            </a:extLst>
          </p:cNvPr>
          <p:cNvGrpSpPr/>
          <p:nvPr/>
        </p:nvGrpSpPr>
        <p:grpSpPr>
          <a:xfrm>
            <a:off x="563207" y="2147203"/>
            <a:ext cx="7455877" cy="261610"/>
            <a:chOff x="462722" y="1968690"/>
            <a:chExt cx="7455877" cy="26161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7911C49-9063-4C9F-BD33-08880356A80C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0B6F12-EB7A-4572-8F89-AE2D2CA10BC6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자격사항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7A6EC0-E1E1-42EE-AC25-345DEEAE821C}"/>
              </a:ext>
            </a:extLst>
          </p:cNvPr>
          <p:cNvGrpSpPr/>
          <p:nvPr/>
        </p:nvGrpSpPr>
        <p:grpSpPr>
          <a:xfrm>
            <a:off x="563207" y="3647905"/>
            <a:ext cx="7455877" cy="261610"/>
            <a:chOff x="462722" y="1968690"/>
            <a:chExt cx="7455877" cy="26161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25A9F1A-CFE1-492A-9766-BEECB4B39E99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E94C5E-DDD6-42DC-B2CE-F55CE3931A48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기술스택</a:t>
              </a:r>
              <a:endParaRPr lang="ko-KR" altLang="en-US" sz="1100" dirty="0">
                <a:solidFill>
                  <a:schemeClr val="accent1">
                    <a:lumMod val="75000"/>
                  </a:schemeClr>
                </a:solidFill>
                <a:highlight>
                  <a:srgbClr val="F9FAFD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874B92-4B00-47C1-9EF0-E353A0BB2014}"/>
              </a:ext>
            </a:extLst>
          </p:cNvPr>
          <p:cNvGrpSpPr/>
          <p:nvPr/>
        </p:nvGrpSpPr>
        <p:grpSpPr>
          <a:xfrm>
            <a:off x="563207" y="5254482"/>
            <a:ext cx="7455877" cy="261610"/>
            <a:chOff x="462722" y="1968690"/>
            <a:chExt cx="7455877" cy="2616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6B628C5-935C-45D2-ACDC-4BB2F5F32C0A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4949C4-C266-4645-B305-05E58A767867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자기소개서항목</a:t>
              </a:r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FE695C1-A27A-457C-82DF-6BC670AAF747}"/>
              </a:ext>
            </a:extLst>
          </p:cNvPr>
          <p:cNvSpPr/>
          <p:nvPr/>
        </p:nvSpPr>
        <p:spPr>
          <a:xfrm>
            <a:off x="821231" y="5795830"/>
            <a:ext cx="5835422" cy="24735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자기소개서 양식에 들어갈 내용을 작성해 주세요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C49DD6-77F9-455A-9395-D8DAE3C26F37}"/>
              </a:ext>
            </a:extLst>
          </p:cNvPr>
          <p:cNvSpPr txBox="1"/>
          <p:nvPr/>
        </p:nvSpPr>
        <p:spPr>
          <a:xfrm>
            <a:off x="271967" y="19024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32D76F-A6C6-4A9A-BAAB-314F1FBC9FA7}"/>
              </a:ext>
            </a:extLst>
          </p:cNvPr>
          <p:cNvSpPr txBox="1"/>
          <p:nvPr/>
        </p:nvSpPr>
        <p:spPr>
          <a:xfrm>
            <a:off x="271967" y="501463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18B2DA-334A-40DD-B05A-579832E48B3D}"/>
              </a:ext>
            </a:extLst>
          </p:cNvPr>
          <p:cNvSpPr/>
          <p:nvPr/>
        </p:nvSpPr>
        <p:spPr>
          <a:xfrm>
            <a:off x="8092558" y="2454240"/>
            <a:ext cx="165358" cy="4077181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38AB029-990F-4477-8E2F-C38C09EEE3F8}"/>
              </a:ext>
            </a:extLst>
          </p:cNvPr>
          <p:cNvSpPr/>
          <p:nvPr/>
        </p:nvSpPr>
        <p:spPr>
          <a:xfrm>
            <a:off x="8091774" y="4861752"/>
            <a:ext cx="148650" cy="106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553CC565-B6F4-4AA5-8EF4-8F38015555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1230" y="2628958"/>
          <a:ext cx="6879954" cy="722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037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117540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086207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180205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201095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2870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1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자격등급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취득일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정지일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기관명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1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pic>
        <p:nvPicPr>
          <p:cNvPr id="89" name="그림 88">
            <a:extLst>
              <a:ext uri="{FF2B5EF4-FFF2-40B4-BE49-F238E27FC236}">
                <a16:creationId xmlns:a16="http://schemas.microsoft.com/office/drawing/2014/main" id="{71004AED-2A09-41F7-8123-6F662839F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02" y="2975367"/>
            <a:ext cx="342761" cy="3427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85839BE-8A7C-4D49-A4A6-B75F8A399F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06" y="2985356"/>
            <a:ext cx="342761" cy="342761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27DC8CB-61C4-489B-BAFE-DBDA944C8FD7}"/>
              </a:ext>
            </a:extLst>
          </p:cNvPr>
          <p:cNvSpPr/>
          <p:nvPr/>
        </p:nvSpPr>
        <p:spPr>
          <a:xfrm>
            <a:off x="917114" y="5540142"/>
            <a:ext cx="455517" cy="1859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50E2CBED-C897-4C2D-B4D2-55BA7A8430F7}"/>
              </a:ext>
            </a:extLst>
          </p:cNvPr>
          <p:cNvSpPr/>
          <p:nvPr/>
        </p:nvSpPr>
        <p:spPr>
          <a:xfrm>
            <a:off x="3452205" y="6178050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5ACF8F9-4469-44C9-A5B9-0D91902556A6}"/>
              </a:ext>
            </a:extLst>
          </p:cNvPr>
          <p:cNvSpPr/>
          <p:nvPr/>
        </p:nvSpPr>
        <p:spPr>
          <a:xfrm>
            <a:off x="6779584" y="5797797"/>
            <a:ext cx="317900" cy="2755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7A4FF0E-C615-435F-B0ED-A45831436790}"/>
              </a:ext>
            </a:extLst>
          </p:cNvPr>
          <p:cNvSpPr/>
          <p:nvPr/>
        </p:nvSpPr>
        <p:spPr>
          <a:xfrm>
            <a:off x="7163096" y="5799474"/>
            <a:ext cx="317900" cy="275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3692" t="23879" r="3572" b="12426"/>
          <a:stretch/>
        </p:blipFill>
        <p:spPr>
          <a:xfrm>
            <a:off x="751852" y="3896595"/>
            <a:ext cx="6949332" cy="13402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4811" t="22329" r="30102" b="16898"/>
          <a:stretch/>
        </p:blipFill>
        <p:spPr>
          <a:xfrm>
            <a:off x="2766769" y="4048558"/>
            <a:ext cx="4241074" cy="1036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꺾인 연결선 8"/>
          <p:cNvCxnSpPr>
            <a:stCxn id="37" idx="3"/>
          </p:cNvCxnSpPr>
          <p:nvPr/>
        </p:nvCxnSpPr>
        <p:spPr>
          <a:xfrm flipV="1">
            <a:off x="7007843" y="4135383"/>
            <a:ext cx="385602" cy="43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50678" y="4010735"/>
            <a:ext cx="985892" cy="1173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C0C715-CC6D-4493-BCEA-7247778EB272}"/>
              </a:ext>
            </a:extLst>
          </p:cNvPr>
          <p:cNvSpPr txBox="1"/>
          <p:nvPr/>
        </p:nvSpPr>
        <p:spPr>
          <a:xfrm>
            <a:off x="212714" y="34194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7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73147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45611"/>
              </p:ext>
            </p:extLst>
          </p:nvPr>
        </p:nvGraphicFramePr>
        <p:xfrm>
          <a:off x="8503219" y="-9525"/>
          <a:ext cx="3688782" cy="386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 기준 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월로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지원한 지원자의 이름과 지원일 지원한 채용 종료일 등을 확인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이력서 및 자기소개서를 저장하고 출력할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이름으로 검색을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 전체 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20763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지원자들의 이력서를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95D24B0-4755-4A01-A0AD-C5BD57617D3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5DB6A-90D4-4D6A-B67E-A65EFFDDA25B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ECA9F-2322-4F61-AFE4-A38513258D45}"/>
              </a:ext>
            </a:extLst>
          </p:cNvPr>
          <p:cNvSpPr txBox="1"/>
          <p:nvPr/>
        </p:nvSpPr>
        <p:spPr>
          <a:xfrm>
            <a:off x="334145" y="25790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C4CD-96DD-497F-B3D3-8C3158AA2161}"/>
              </a:ext>
            </a:extLst>
          </p:cNvPr>
          <p:cNvSpPr txBox="1"/>
          <p:nvPr/>
        </p:nvSpPr>
        <p:spPr>
          <a:xfrm>
            <a:off x="3109860" y="165634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8634BC-A961-4F74-9492-C6C177EC6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2704" y="3212773"/>
          <a:ext cx="7046630" cy="1430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4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530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628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00643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04495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179636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  <a:gridCol w="1179636">
                  <a:extLst>
                    <a:ext uri="{9D8B030D-6E8A-4147-A177-3AD203B41FA5}">
                      <a16:colId xmlns:a16="http://schemas.microsoft.com/office/drawing/2014/main" val="2608297152"/>
                    </a:ext>
                  </a:extLst>
                </a:gridCol>
              </a:tblGrid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채용구분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채용부서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종료일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지원자 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지원일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적합여부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정규직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2023.06.20</a:t>
                      </a:r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춘식이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2023.06.07</a:t>
                      </a:r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적합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0594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164828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A1A99-6854-4EA9-B254-60C73AE3930C}"/>
              </a:ext>
            </a:extLst>
          </p:cNvPr>
          <p:cNvGrpSpPr/>
          <p:nvPr/>
        </p:nvGrpSpPr>
        <p:grpSpPr>
          <a:xfrm>
            <a:off x="2882701" y="6131267"/>
            <a:ext cx="3213299" cy="373098"/>
            <a:chOff x="2431700" y="6108537"/>
            <a:chExt cx="3213299" cy="37309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8BAC67B-096F-4736-BA73-9BBC1D70F9BA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223D4EB-E782-4DD6-A463-19B60F8A7BA6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C3D2D-1F19-46FE-B9D5-31CA1AE8C4D3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5A445B6-5B26-4D06-AFBC-CD0938D393C3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4E10E-24EB-4D70-B974-9154D411F90A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BD0F37-202C-4EA2-A442-842813577899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FEC71F4-B6E1-4215-AE82-8E626F4BB4CD}"/>
              </a:ext>
            </a:extLst>
          </p:cNvPr>
          <p:cNvCxnSpPr>
            <a:cxnSpLocks/>
          </p:cNvCxnSpPr>
          <p:nvPr/>
        </p:nvCxnSpPr>
        <p:spPr>
          <a:xfrm>
            <a:off x="582808" y="2514528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1FE8AF-2AC8-440C-9331-02F6C02EC576}"/>
              </a:ext>
            </a:extLst>
          </p:cNvPr>
          <p:cNvSpPr txBox="1"/>
          <p:nvPr/>
        </p:nvSpPr>
        <p:spPr>
          <a:xfrm>
            <a:off x="542459" y="2261551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57C45-3A67-4BCA-B9D0-4297A7F233CD}"/>
              </a:ext>
            </a:extLst>
          </p:cNvPr>
          <p:cNvGrpSpPr/>
          <p:nvPr/>
        </p:nvGrpSpPr>
        <p:grpSpPr>
          <a:xfrm>
            <a:off x="741055" y="2659664"/>
            <a:ext cx="1811763" cy="334361"/>
            <a:chOff x="657644" y="2389766"/>
            <a:chExt cx="1811763" cy="33436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AEBDF2E-EF40-4407-B2AC-01AA0FCA226D}"/>
                </a:ext>
              </a:extLst>
            </p:cNvPr>
            <p:cNvGrpSpPr/>
            <p:nvPr/>
          </p:nvGrpSpPr>
          <p:grpSpPr>
            <a:xfrm>
              <a:off x="657644" y="2389766"/>
              <a:ext cx="1138756" cy="334256"/>
              <a:chOff x="577258" y="2389766"/>
              <a:chExt cx="1138756" cy="334256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D4D088-249E-4946-8323-0EE65894B8FE}"/>
                  </a:ext>
                </a:extLst>
              </p:cNvPr>
              <p:cNvSpPr/>
              <p:nvPr/>
            </p:nvSpPr>
            <p:spPr>
              <a:xfrm>
                <a:off x="577258" y="2389766"/>
                <a:ext cx="1138756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2023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72F4DFE0-7A61-4F1E-9FBC-9AC3D6E8F279}"/>
                  </a:ext>
                </a:extLst>
              </p:cNvPr>
              <p:cNvSpPr/>
              <p:nvPr/>
            </p:nvSpPr>
            <p:spPr>
              <a:xfrm rot="10800000">
                <a:off x="1480337" y="2472534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3C1BE3-92E9-45E1-9A10-E8B7B8C52788}"/>
                </a:ext>
              </a:extLst>
            </p:cNvPr>
            <p:cNvGrpSpPr/>
            <p:nvPr/>
          </p:nvGrpSpPr>
          <p:grpSpPr>
            <a:xfrm>
              <a:off x="1879040" y="2389871"/>
              <a:ext cx="590367" cy="334256"/>
              <a:chOff x="2321169" y="2379823"/>
              <a:chExt cx="590367" cy="33425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E84D5E0-6A94-44E0-A7C5-8BEA74F94855}"/>
                  </a:ext>
                </a:extLst>
              </p:cNvPr>
              <p:cNvSpPr/>
              <p:nvPr/>
            </p:nvSpPr>
            <p:spPr>
              <a:xfrm>
                <a:off x="2321169" y="2379823"/>
                <a:ext cx="590367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594FF93E-2D03-4EF7-AAF2-790D84737BFF}"/>
                  </a:ext>
                </a:extLst>
              </p:cNvPr>
              <p:cNvSpPr/>
              <p:nvPr/>
            </p:nvSpPr>
            <p:spPr>
              <a:xfrm rot="10800000">
                <a:off x="2675860" y="2462591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7E4CDE-3767-4215-AC11-F58B71308B80}"/>
              </a:ext>
            </a:extLst>
          </p:cNvPr>
          <p:cNvGrpSpPr/>
          <p:nvPr/>
        </p:nvGrpSpPr>
        <p:grpSpPr>
          <a:xfrm>
            <a:off x="3409610" y="2076127"/>
            <a:ext cx="2334636" cy="289809"/>
            <a:chOff x="3058278" y="2178091"/>
            <a:chExt cx="2334636" cy="28980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AC6F6C09-D50E-4BEC-9FC6-649E8DFD9DE2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8D6168-D05F-43EA-BE3C-1FFD008AAEE5}"/>
                </a:ext>
              </a:extLst>
            </p:cNvPr>
            <p:cNvSpPr txBox="1"/>
            <p:nvPr/>
          </p:nvSpPr>
          <p:spPr>
            <a:xfrm>
              <a:off x="3058278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319091A-AEFC-4336-B1DE-1ACA9C16506B}"/>
              </a:ext>
            </a:extLst>
          </p:cNvPr>
          <p:cNvSpPr/>
          <p:nvPr/>
        </p:nvSpPr>
        <p:spPr>
          <a:xfrm>
            <a:off x="5625144" y="2051040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A508A8A-D451-40C7-ADFF-7ABB4AF109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7" y="2058224"/>
            <a:ext cx="363113" cy="363113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30B8900-928A-4957-985F-D4163BC2F99B}"/>
              </a:ext>
            </a:extLst>
          </p:cNvPr>
          <p:cNvSpPr/>
          <p:nvPr/>
        </p:nvSpPr>
        <p:spPr>
          <a:xfrm>
            <a:off x="6910880" y="2045878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325B11-9457-4D9F-A6F1-7EE8EB2EC260}"/>
              </a:ext>
            </a:extLst>
          </p:cNvPr>
          <p:cNvSpPr/>
          <p:nvPr/>
        </p:nvSpPr>
        <p:spPr>
          <a:xfrm>
            <a:off x="6657146" y="3651739"/>
            <a:ext cx="490911" cy="2365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E3EA1CA-E571-46E2-B6FD-86E7F2D54304}"/>
              </a:ext>
            </a:extLst>
          </p:cNvPr>
          <p:cNvSpPr/>
          <p:nvPr/>
        </p:nvSpPr>
        <p:spPr>
          <a:xfrm>
            <a:off x="7201431" y="3653416"/>
            <a:ext cx="490911" cy="23657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A28BC-0D05-475A-9634-C553FA7DDEE4}"/>
              </a:ext>
            </a:extLst>
          </p:cNvPr>
          <p:cNvSpPr txBox="1"/>
          <p:nvPr/>
        </p:nvSpPr>
        <p:spPr>
          <a:xfrm>
            <a:off x="334145" y="31206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6652024" y="154165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655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5D24B0-4755-4A01-A0AD-C5BD57617D3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639702" y="1927711"/>
            <a:ext cx="6056470" cy="78408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43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인공지능 추천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회사에 적합한 인재를 설정하는 화면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 - </a:t>
                      </a:r>
                      <a:r>
                        <a:rPr lang="ko-KR" altLang="en-US" sz="1100" b="1" dirty="0"/>
                        <a:t>회사에서 원하는 자격기술과 자격증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학력</a:t>
                      </a:r>
                      <a:r>
                        <a:rPr lang="en-US" altLang="ko-KR" sz="1100" b="1" dirty="0"/>
                        <a:t>,</a:t>
                      </a:r>
                      <a:r>
                        <a:rPr lang="en-US" altLang="ko-KR" sz="1100" b="1" baseline="0" dirty="0"/>
                        <a:t> </a:t>
                      </a:r>
                      <a:r>
                        <a:rPr lang="ko-KR" altLang="en-US" sz="1100" b="1" baseline="0" dirty="0"/>
                        <a:t>경력을 가진 이력서를 우선적으로 추천하기 위해서 설정하기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14885"/>
              </p:ext>
            </p:extLst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자격기술스택을 설정할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자격증을 설정할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학력을 설정 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경력을 설정할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207638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추가하기 버튼으로 세부 내용을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1205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부서별로 설정이 가능하게 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5302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회사에서 원하는 </a:t>
                      </a:r>
                      <a:r>
                        <a:rPr lang="ko-KR" altLang="en-US" sz="800" b="1" dirty="0" err="1"/>
                        <a:t>자격기술과</a:t>
                      </a:r>
                      <a:r>
                        <a:rPr lang="ko-KR" altLang="en-US" sz="800" b="1" dirty="0"/>
                        <a:t> 자격증</a:t>
                      </a:r>
                      <a:r>
                        <a:rPr lang="en-US" altLang="ko-KR" sz="800" b="1" dirty="0"/>
                        <a:t>, </a:t>
                      </a:r>
                      <a:r>
                        <a:rPr lang="ko-KR" altLang="en-US" sz="800" b="1" dirty="0"/>
                        <a:t>학력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ko-KR" altLang="en-US" sz="800" b="1" baseline="0" dirty="0"/>
                        <a:t>경력을 가진 이력서를 우선적으로 추천하기 위해서 미리 설정하는 페이지이며</a:t>
                      </a:r>
                      <a:r>
                        <a:rPr lang="en-US" altLang="ko-KR" sz="800" b="1" baseline="0" dirty="0"/>
                        <a:t>, </a:t>
                      </a:r>
                      <a:r>
                        <a:rPr lang="ko-KR" altLang="en-US" sz="800" b="1" baseline="0" dirty="0"/>
                        <a:t>추가하기 버튼으로 추가할 수 있다</a:t>
                      </a:r>
                      <a:r>
                        <a:rPr lang="en-US" altLang="ko-KR" sz="800" b="1" baseline="0" dirty="0"/>
                        <a:t>.  </a:t>
                      </a:r>
                      <a:r>
                        <a:rPr lang="ko-KR" altLang="en-US" sz="800" b="1" baseline="0" dirty="0"/>
                        <a:t>그리고 부서별로 설정이 가능하다</a:t>
                      </a:r>
                      <a:r>
                        <a:rPr lang="en-US" altLang="ko-KR" sz="800" b="1" baseline="0" dirty="0"/>
                        <a:t>.</a:t>
                      </a:r>
                      <a:endParaRPr lang="ko-KR" altLang="en-US" sz="800" b="1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55DB6A-90D4-4D6A-B67E-A65EFFDDA25B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적합도설정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관리</a:t>
            </a:r>
          </a:p>
        </p:txBody>
      </p:sp>
      <p:sp>
        <p:nvSpPr>
          <p:cNvPr id="35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627406" y="2901520"/>
            <a:ext cx="6094699" cy="77620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406" y="1937912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자격기술</a:t>
            </a:r>
            <a:endParaRPr lang="ko-KR" altLang="en-US" sz="1200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87577" y="2013982"/>
            <a:ext cx="5209862" cy="581788"/>
            <a:chOff x="1387577" y="2013982"/>
            <a:chExt cx="5209862" cy="58178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5325B11-9457-4D9F-A6F1-7EE8EB2EC260}"/>
                </a:ext>
              </a:extLst>
            </p:cNvPr>
            <p:cNvSpPr/>
            <p:nvPr/>
          </p:nvSpPr>
          <p:spPr>
            <a:xfrm>
              <a:off x="5722944" y="2039065"/>
              <a:ext cx="874495" cy="22933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추가하기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9755" y="2013982"/>
              <a:ext cx="740230" cy="26125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백엔드</a:t>
              </a:r>
              <a:r>
                <a:rPr lang="ko-KR" altLang="en-US" sz="1100" dirty="0"/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87577" y="2334160"/>
              <a:ext cx="1018516" cy="26161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프론트엔드</a:t>
              </a:r>
              <a:r>
                <a:rPr lang="ko-KR" altLang="en-US" sz="1100" dirty="0"/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379966" y="2982916"/>
            <a:ext cx="5221528" cy="598973"/>
            <a:chOff x="1393032" y="1680988"/>
            <a:chExt cx="5221528" cy="598973"/>
          </a:xfrm>
        </p:grpSpPr>
        <p:sp>
          <p:nvSpPr>
            <p:cNvPr id="69" name="사각형: 둥근 모서리 59">
              <a:extLst>
                <a:ext uri="{FF2B5EF4-FFF2-40B4-BE49-F238E27FC236}">
                  <a16:creationId xmlns:a16="http://schemas.microsoft.com/office/drawing/2014/main" id="{95325B11-9457-4D9F-A6F1-7EE8EB2EC260}"/>
                </a:ext>
              </a:extLst>
            </p:cNvPr>
            <p:cNvSpPr/>
            <p:nvPr/>
          </p:nvSpPr>
          <p:spPr>
            <a:xfrm>
              <a:off x="5740065" y="1700476"/>
              <a:ext cx="874495" cy="22933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추가하기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93032" y="1680988"/>
              <a:ext cx="1187941" cy="26161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정보처리기사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93032" y="2018351"/>
              <a:ext cx="753296" cy="26161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SQLD</a:t>
              </a:r>
              <a:r>
                <a:rPr lang="ko-KR" altLang="en-US" sz="1100" dirty="0"/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00703" y="2923594"/>
            <a:ext cx="649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자격증</a:t>
            </a:r>
          </a:p>
        </p:txBody>
      </p:sp>
      <p:sp>
        <p:nvSpPr>
          <p:cNvPr id="74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583096" y="3823302"/>
            <a:ext cx="216591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6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2973599" y="3823302"/>
            <a:ext cx="216591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7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5309553" y="3823301"/>
            <a:ext cx="216591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39702" y="3864097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학력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035215" y="3864098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경력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456075" y="3864097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700703" y="4361756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1503777" y="4439078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1927169" y="4361756"/>
            <a:ext cx="631284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졸업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2306852" y="4439078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3563849" y="4318979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신입</a:t>
            </a: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4366923" y="4396301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5919032" y="4318979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영업부</a:t>
            </a:r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6722106" y="4396301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744488" y="4158663"/>
            <a:ext cx="1811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accent5"/>
                </a:solidFill>
              </a:rPr>
              <a:t>학교구분</a:t>
            </a:r>
            <a:endParaRPr lang="ko-KR" altLang="en-US" sz="800" dirty="0">
              <a:solidFill>
                <a:schemeClr val="accent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24181" y="4172030"/>
            <a:ext cx="1811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accent5"/>
                </a:solidFill>
              </a:rPr>
              <a:t>졸업상태</a:t>
            </a:r>
            <a:endParaRPr lang="ko-KR" altLang="en-US" sz="800" dirty="0">
              <a:solidFill>
                <a:schemeClr val="accent5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6709238" y="16440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5120600" y="355746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C1320C-E716-4AA5-8F81-E3BEE97CE14B}"/>
              </a:ext>
            </a:extLst>
          </p:cNvPr>
          <p:cNvSpPr txBox="1"/>
          <p:nvPr/>
        </p:nvSpPr>
        <p:spPr>
          <a:xfrm>
            <a:off x="535792" y="5019962"/>
            <a:ext cx="1543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1">
                    <a:lumMod val="75000"/>
                  </a:schemeClr>
                </a:solidFill>
                <a:highlight>
                  <a:srgbClr val="F9FAFD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부서 적합도 평가 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highlight>
                <a:srgbClr val="F9FAFD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471C5CD-24F6-43E7-9C45-43E784512891}"/>
              </a:ext>
            </a:extLst>
          </p:cNvPr>
          <p:cNvCxnSpPr>
            <a:cxnSpLocks/>
          </p:cNvCxnSpPr>
          <p:nvPr/>
        </p:nvCxnSpPr>
        <p:spPr>
          <a:xfrm>
            <a:off x="628724" y="5281572"/>
            <a:ext cx="614239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62">
            <a:extLst>
              <a:ext uri="{FF2B5EF4-FFF2-40B4-BE49-F238E27FC236}">
                <a16:creationId xmlns:a16="http://schemas.microsoft.com/office/drawing/2014/main" id="{5D7B7263-23C0-465A-998E-A7D25C1FD105}"/>
              </a:ext>
            </a:extLst>
          </p:cNvPr>
          <p:cNvSpPr/>
          <p:nvPr/>
        </p:nvSpPr>
        <p:spPr>
          <a:xfrm>
            <a:off x="628724" y="5419504"/>
            <a:ext cx="5870250" cy="112585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최종학력을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만족하고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부서에 적합한 자격증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정보처리기사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SQLD,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데이터분석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준전문가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MS Azure)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중에서 정보처리기사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SQLD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만족하고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자격기술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Kotlin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Java, JavaScript,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Tensorflow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FastAPI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Django, Spring)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중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Java, JavaScript, Spring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만족하여 개발 부서에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만족하는 인재입니다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A28BC-0D05-475A-9634-C553FA7DDEE4}"/>
              </a:ext>
            </a:extLst>
          </p:cNvPr>
          <p:cNvSpPr txBox="1"/>
          <p:nvPr/>
        </p:nvSpPr>
        <p:spPr>
          <a:xfrm>
            <a:off x="394828" y="27542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ECA9F-2322-4F61-AFE4-A38513258D45}"/>
              </a:ext>
            </a:extLst>
          </p:cNvPr>
          <p:cNvSpPr txBox="1"/>
          <p:nvPr/>
        </p:nvSpPr>
        <p:spPr>
          <a:xfrm>
            <a:off x="323100" y="18000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C4CD-96DD-497F-B3D3-8C3158AA2161}"/>
              </a:ext>
            </a:extLst>
          </p:cNvPr>
          <p:cNvSpPr txBox="1"/>
          <p:nvPr/>
        </p:nvSpPr>
        <p:spPr>
          <a:xfrm>
            <a:off x="323100" y="36300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2689274" y="35535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07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6279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01431"/>
              </p:ext>
            </p:extLst>
          </p:nvPr>
        </p:nvGraphicFramePr>
        <p:xfrm>
          <a:off x="8503219" y="-9525"/>
          <a:ext cx="3688782" cy="386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 기준 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월로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지원한 지원자의 이름과 지원일 지원한 채용 종료일 등을 확인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이력서 및 자기소개서를 저장하고 출력할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이름으로 검색을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 전체 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20763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지원자들의 이력서를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95D24B0-4755-4A01-A0AD-C5BD57617D3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5DB6A-90D4-4D6A-B67E-A65EFFDDA25B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ECA9F-2322-4F61-AFE4-A38513258D45}"/>
              </a:ext>
            </a:extLst>
          </p:cNvPr>
          <p:cNvSpPr txBox="1"/>
          <p:nvPr/>
        </p:nvSpPr>
        <p:spPr>
          <a:xfrm>
            <a:off x="334145" y="25790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C4CD-96DD-497F-B3D3-8C3158AA2161}"/>
              </a:ext>
            </a:extLst>
          </p:cNvPr>
          <p:cNvSpPr txBox="1"/>
          <p:nvPr/>
        </p:nvSpPr>
        <p:spPr>
          <a:xfrm>
            <a:off x="3109860" y="165634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8634BC-A961-4F74-9492-C6C177EC6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915221"/>
              </p:ext>
            </p:extLst>
          </p:nvPr>
        </p:nvGraphicFramePr>
        <p:xfrm>
          <a:off x="732704" y="3212773"/>
          <a:ext cx="7046630" cy="1073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524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144614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11252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086356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416817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채용구분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채용부서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종료일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지원자 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정규직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2023.06.20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춘식이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2023.06.07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0594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A1A99-6854-4EA9-B254-60C73AE3930C}"/>
              </a:ext>
            </a:extLst>
          </p:cNvPr>
          <p:cNvGrpSpPr/>
          <p:nvPr/>
        </p:nvGrpSpPr>
        <p:grpSpPr>
          <a:xfrm>
            <a:off x="2882701" y="6131267"/>
            <a:ext cx="3213299" cy="373098"/>
            <a:chOff x="2431700" y="6108537"/>
            <a:chExt cx="3213299" cy="37309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8BAC67B-096F-4736-BA73-9BBC1D70F9BA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223D4EB-E782-4DD6-A463-19B60F8A7BA6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C3D2D-1F19-46FE-B9D5-31CA1AE8C4D3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5A445B6-5B26-4D06-AFBC-CD0938D393C3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4E10E-24EB-4D70-B974-9154D411F90A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BD0F37-202C-4EA2-A442-842813577899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FEC71F4-B6E1-4215-AE82-8E626F4BB4CD}"/>
              </a:ext>
            </a:extLst>
          </p:cNvPr>
          <p:cNvCxnSpPr>
            <a:cxnSpLocks/>
          </p:cNvCxnSpPr>
          <p:nvPr/>
        </p:nvCxnSpPr>
        <p:spPr>
          <a:xfrm>
            <a:off x="582808" y="2514528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1FE8AF-2AC8-440C-9331-02F6C02EC576}"/>
              </a:ext>
            </a:extLst>
          </p:cNvPr>
          <p:cNvSpPr txBox="1"/>
          <p:nvPr/>
        </p:nvSpPr>
        <p:spPr>
          <a:xfrm>
            <a:off x="542459" y="2261551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57C45-3A67-4BCA-B9D0-4297A7F233CD}"/>
              </a:ext>
            </a:extLst>
          </p:cNvPr>
          <p:cNvGrpSpPr/>
          <p:nvPr/>
        </p:nvGrpSpPr>
        <p:grpSpPr>
          <a:xfrm>
            <a:off x="741055" y="2659664"/>
            <a:ext cx="1811763" cy="334361"/>
            <a:chOff x="657644" y="2389766"/>
            <a:chExt cx="1811763" cy="33436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AEBDF2E-EF40-4407-B2AC-01AA0FCA226D}"/>
                </a:ext>
              </a:extLst>
            </p:cNvPr>
            <p:cNvGrpSpPr/>
            <p:nvPr/>
          </p:nvGrpSpPr>
          <p:grpSpPr>
            <a:xfrm>
              <a:off x="657644" y="2389766"/>
              <a:ext cx="1138756" cy="334256"/>
              <a:chOff x="577258" y="2389766"/>
              <a:chExt cx="1138756" cy="334256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D4D088-249E-4946-8323-0EE65894B8FE}"/>
                  </a:ext>
                </a:extLst>
              </p:cNvPr>
              <p:cNvSpPr/>
              <p:nvPr/>
            </p:nvSpPr>
            <p:spPr>
              <a:xfrm>
                <a:off x="577258" y="2389766"/>
                <a:ext cx="1138756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2023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72F4DFE0-7A61-4F1E-9FBC-9AC3D6E8F279}"/>
                  </a:ext>
                </a:extLst>
              </p:cNvPr>
              <p:cNvSpPr/>
              <p:nvPr/>
            </p:nvSpPr>
            <p:spPr>
              <a:xfrm rot="10800000">
                <a:off x="1480337" y="2472534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3C1BE3-92E9-45E1-9A10-E8B7B8C52788}"/>
                </a:ext>
              </a:extLst>
            </p:cNvPr>
            <p:cNvGrpSpPr/>
            <p:nvPr/>
          </p:nvGrpSpPr>
          <p:grpSpPr>
            <a:xfrm>
              <a:off x="1879040" y="2389871"/>
              <a:ext cx="590367" cy="334256"/>
              <a:chOff x="2321169" y="2379823"/>
              <a:chExt cx="590367" cy="33425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E84D5E0-6A94-44E0-A7C5-8BEA74F94855}"/>
                  </a:ext>
                </a:extLst>
              </p:cNvPr>
              <p:cNvSpPr/>
              <p:nvPr/>
            </p:nvSpPr>
            <p:spPr>
              <a:xfrm>
                <a:off x="2321169" y="2379823"/>
                <a:ext cx="590367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594FF93E-2D03-4EF7-AAF2-790D84737BFF}"/>
                  </a:ext>
                </a:extLst>
              </p:cNvPr>
              <p:cNvSpPr/>
              <p:nvPr/>
            </p:nvSpPr>
            <p:spPr>
              <a:xfrm rot="10800000">
                <a:off x="2675860" y="2462591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7E4CDE-3767-4215-AC11-F58B71308B80}"/>
              </a:ext>
            </a:extLst>
          </p:cNvPr>
          <p:cNvGrpSpPr/>
          <p:nvPr/>
        </p:nvGrpSpPr>
        <p:grpSpPr>
          <a:xfrm>
            <a:off x="3409610" y="2076127"/>
            <a:ext cx="2334636" cy="289809"/>
            <a:chOff x="3058278" y="2178091"/>
            <a:chExt cx="2334636" cy="28980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AC6F6C09-D50E-4BEC-9FC6-649E8DFD9DE2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8D6168-D05F-43EA-BE3C-1FFD008AAEE5}"/>
                </a:ext>
              </a:extLst>
            </p:cNvPr>
            <p:cNvSpPr txBox="1"/>
            <p:nvPr/>
          </p:nvSpPr>
          <p:spPr>
            <a:xfrm>
              <a:off x="3058278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319091A-AEFC-4336-B1DE-1ACA9C16506B}"/>
              </a:ext>
            </a:extLst>
          </p:cNvPr>
          <p:cNvSpPr/>
          <p:nvPr/>
        </p:nvSpPr>
        <p:spPr>
          <a:xfrm>
            <a:off x="5625144" y="2051040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A508A8A-D451-40C7-ADFF-7ABB4AF1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7" y="2058224"/>
            <a:ext cx="363113" cy="363113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30B8900-928A-4957-985F-D4163BC2F99B}"/>
              </a:ext>
            </a:extLst>
          </p:cNvPr>
          <p:cNvSpPr/>
          <p:nvPr/>
        </p:nvSpPr>
        <p:spPr>
          <a:xfrm>
            <a:off x="6910880" y="2045878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325B11-9457-4D9F-A6F1-7EE8EB2EC260}"/>
              </a:ext>
            </a:extLst>
          </p:cNvPr>
          <p:cNvSpPr/>
          <p:nvPr/>
        </p:nvSpPr>
        <p:spPr>
          <a:xfrm>
            <a:off x="6561357" y="3625612"/>
            <a:ext cx="490911" cy="2365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E3EA1CA-E571-46E2-B6FD-86E7F2D54304}"/>
              </a:ext>
            </a:extLst>
          </p:cNvPr>
          <p:cNvSpPr/>
          <p:nvPr/>
        </p:nvSpPr>
        <p:spPr>
          <a:xfrm>
            <a:off x="7105642" y="3627289"/>
            <a:ext cx="490911" cy="23657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A28BC-0D05-475A-9634-C553FA7DDEE4}"/>
              </a:ext>
            </a:extLst>
          </p:cNvPr>
          <p:cNvSpPr txBox="1"/>
          <p:nvPr/>
        </p:nvSpPr>
        <p:spPr>
          <a:xfrm>
            <a:off x="334145" y="31206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6652024" y="154165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246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600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일정관리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일정확인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일정확인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80112"/>
              </p:ext>
            </p:extLst>
          </p:nvPr>
        </p:nvGraphicFramePr>
        <p:xfrm>
          <a:off x="8503219" y="-9525"/>
          <a:ext cx="3688782" cy="427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일정을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 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개인일정은 회색으로 표기된다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저장된 일정을 누르면 상세내용을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사내일정은 색상으로 구별된다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일단위로 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0665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오늘버튼으로 오늘날자로 돌아올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9846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일정을 확인 및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2ACD43E-300E-41D7-8064-43A30CA8E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80807" y="1840398"/>
            <a:ext cx="8269978" cy="4279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281E7-A11B-4D15-9A79-BD9BDF0EA8DF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D2A18-A6DE-40DE-BF48-29275E757002}"/>
              </a:ext>
            </a:extLst>
          </p:cNvPr>
          <p:cNvGrpSpPr/>
          <p:nvPr/>
        </p:nvGrpSpPr>
        <p:grpSpPr>
          <a:xfrm>
            <a:off x="5282710" y="2393000"/>
            <a:ext cx="2573442" cy="1374347"/>
            <a:chOff x="5339208" y="2441389"/>
            <a:chExt cx="2573442" cy="13743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FA2716-0303-469B-8D60-9B3B91C1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208" y="2441389"/>
              <a:ext cx="2573442" cy="137434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A266EE-411C-49A0-BFE7-EEA295C2F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3013" y="3553734"/>
              <a:ext cx="442047" cy="2210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5DC289-EEF1-4B5C-AA62-613161BE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5060" y="3563021"/>
              <a:ext cx="395706" cy="211737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5D3AE3-BB63-4050-929B-75CC082FC5D7}"/>
              </a:ext>
            </a:extLst>
          </p:cNvPr>
          <p:cNvSpPr/>
          <p:nvPr/>
        </p:nvSpPr>
        <p:spPr>
          <a:xfrm>
            <a:off x="3799805" y="3264145"/>
            <a:ext cx="709222" cy="250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7C2F6F-AA7D-408E-9F7E-A54E9B91A516}"/>
              </a:ext>
            </a:extLst>
          </p:cNvPr>
          <p:cNvSpPr/>
          <p:nvPr/>
        </p:nvSpPr>
        <p:spPr>
          <a:xfrm>
            <a:off x="5282710" y="2393000"/>
            <a:ext cx="2573442" cy="137434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332651-8FC4-4F07-9791-F93ACC38453C}"/>
              </a:ext>
            </a:extLst>
          </p:cNvPr>
          <p:cNvCxnSpPr>
            <a:cxnSpLocks/>
          </p:cNvCxnSpPr>
          <p:nvPr/>
        </p:nvCxnSpPr>
        <p:spPr>
          <a:xfrm flipV="1">
            <a:off x="4547271" y="3010265"/>
            <a:ext cx="709222" cy="418735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51D9E6-4571-49E2-833F-4B50562E58F5}"/>
              </a:ext>
            </a:extLst>
          </p:cNvPr>
          <p:cNvSpPr txBox="1"/>
          <p:nvPr/>
        </p:nvSpPr>
        <p:spPr>
          <a:xfrm>
            <a:off x="-88960" y="166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CDD7F6-6960-4B5A-8C85-EBFB2F665286}"/>
              </a:ext>
            </a:extLst>
          </p:cNvPr>
          <p:cNvSpPr txBox="1"/>
          <p:nvPr/>
        </p:nvSpPr>
        <p:spPr>
          <a:xfrm>
            <a:off x="3673539" y="261781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238C6-4B3A-42C6-AF0D-5AA44BA2A04B}"/>
              </a:ext>
            </a:extLst>
          </p:cNvPr>
          <p:cNvSpPr txBox="1"/>
          <p:nvPr/>
        </p:nvSpPr>
        <p:spPr>
          <a:xfrm>
            <a:off x="4505532" y="39799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984A4-360B-457F-A023-1E5E658ACEE8}"/>
              </a:ext>
            </a:extLst>
          </p:cNvPr>
          <p:cNvSpPr txBox="1"/>
          <p:nvPr/>
        </p:nvSpPr>
        <p:spPr>
          <a:xfrm>
            <a:off x="6971527" y="14446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AAC0C6-19D9-431A-9671-B691B09F022E}"/>
              </a:ext>
            </a:extLst>
          </p:cNvPr>
          <p:cNvSpPr txBox="1"/>
          <p:nvPr/>
        </p:nvSpPr>
        <p:spPr>
          <a:xfrm>
            <a:off x="7737373" y="140673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2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7442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일정관리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공통일정추가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공통 일정 확인 및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42182"/>
              </p:ext>
            </p:extLst>
          </p:nvPr>
        </p:nvGraphicFramePr>
        <p:xfrm>
          <a:off x="8503219" y="-9525"/>
          <a:ext cx="3688782" cy="3031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사내일정을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표기될 제목과 시작일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시간과 내용을 작성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권한이 있는 사용자만 사용 가능 하다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 직원 일정에 나타난다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 일정을 확인 및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B5359F-D3C6-4018-9F98-B8D8070B1671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1BFFD-E372-46FB-BA08-7861D5EC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80807" y="1840398"/>
            <a:ext cx="8269978" cy="4279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54B815-0546-4ACF-AD61-92C7B480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96" y="2190756"/>
            <a:ext cx="2374063" cy="32264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C74EB4-7BFA-40A7-ADBA-1644D2DF009D}"/>
              </a:ext>
            </a:extLst>
          </p:cNvPr>
          <p:cNvSpPr/>
          <p:nvPr/>
        </p:nvSpPr>
        <p:spPr>
          <a:xfrm>
            <a:off x="1134296" y="2209729"/>
            <a:ext cx="2374063" cy="32264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1CE2ED9-7C4C-44AB-AFAB-023616E0C094}"/>
              </a:ext>
            </a:extLst>
          </p:cNvPr>
          <p:cNvCxnSpPr>
            <a:cxnSpLocks/>
          </p:cNvCxnSpPr>
          <p:nvPr/>
        </p:nvCxnSpPr>
        <p:spPr>
          <a:xfrm flipH="1">
            <a:off x="3496156" y="4313256"/>
            <a:ext cx="1419584" cy="970343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48801EF-6D23-46CE-A4D7-BDAC03F3C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"/>
          <a:stretch/>
        </p:blipFill>
        <p:spPr>
          <a:xfrm>
            <a:off x="1239552" y="5283599"/>
            <a:ext cx="2151348" cy="131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C85BF-0A41-484D-9996-F3FF6FBAA2D9}"/>
              </a:ext>
            </a:extLst>
          </p:cNvPr>
          <p:cNvSpPr/>
          <p:nvPr/>
        </p:nvSpPr>
        <p:spPr>
          <a:xfrm>
            <a:off x="1239552" y="5277784"/>
            <a:ext cx="2151348" cy="1371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05CEED-2701-4ACB-8B57-FF942995AE3C}"/>
              </a:ext>
            </a:extLst>
          </p:cNvPr>
          <p:cNvSpPr/>
          <p:nvPr/>
        </p:nvSpPr>
        <p:spPr>
          <a:xfrm>
            <a:off x="1239552" y="5277784"/>
            <a:ext cx="2151348" cy="13716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C0BFA-8EB4-40F6-AD87-CB38D2AEE89B}"/>
              </a:ext>
            </a:extLst>
          </p:cNvPr>
          <p:cNvSpPr txBox="1"/>
          <p:nvPr/>
        </p:nvSpPr>
        <p:spPr>
          <a:xfrm>
            <a:off x="-88960" y="166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118E59-2C44-4360-A7FF-FE3B200C25C9}"/>
              </a:ext>
            </a:extLst>
          </p:cNvPr>
          <p:cNvSpPr txBox="1"/>
          <p:nvPr/>
        </p:nvSpPr>
        <p:spPr>
          <a:xfrm>
            <a:off x="4461848" y="37741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863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10427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일정관리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개인일정추가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 일정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6150"/>
              </p:ext>
            </p:extLst>
          </p:nvPr>
        </p:nvGraphicFramePr>
        <p:xfrm>
          <a:off x="8503219" y="-9525"/>
          <a:ext cx="3688782" cy="315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일정을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표기될 제목과 시작일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시간과 내용을 작성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 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개인일정은 회색으로 표기된다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저장된 일정을 누르면 상세내용을 확인 할 수 있으며 수정과 삭제가 가능하다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일정을 확인 및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B5359F-D3C6-4018-9F98-B8D8070B1671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1BFFD-E372-46FB-BA08-7861D5EC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80807" y="1840398"/>
            <a:ext cx="8269978" cy="4279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2C0BFA-8EB4-40F6-AD87-CB38D2AEE89B}"/>
              </a:ext>
            </a:extLst>
          </p:cNvPr>
          <p:cNvSpPr txBox="1"/>
          <p:nvPr/>
        </p:nvSpPr>
        <p:spPr>
          <a:xfrm>
            <a:off x="-88960" y="166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118E59-2C44-4360-A7FF-FE3B200C25C9}"/>
              </a:ext>
            </a:extLst>
          </p:cNvPr>
          <p:cNvSpPr txBox="1"/>
          <p:nvPr/>
        </p:nvSpPr>
        <p:spPr>
          <a:xfrm>
            <a:off x="4764707" y="20619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413A4E-B65D-4744-9628-CFE9F9C8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1" y="2807310"/>
            <a:ext cx="2374063" cy="32264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C74EB4-7BFA-40A7-ADBA-1644D2DF009D}"/>
              </a:ext>
            </a:extLst>
          </p:cNvPr>
          <p:cNvSpPr/>
          <p:nvPr/>
        </p:nvSpPr>
        <p:spPr>
          <a:xfrm>
            <a:off x="1058570" y="2807309"/>
            <a:ext cx="2374063" cy="32264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99F76C-6EC6-41C6-8545-E98B81A611B0}"/>
              </a:ext>
            </a:extLst>
          </p:cNvPr>
          <p:cNvCxnSpPr>
            <a:cxnSpLocks/>
          </p:cNvCxnSpPr>
          <p:nvPr/>
        </p:nvCxnSpPr>
        <p:spPr>
          <a:xfrm>
            <a:off x="359697" y="2095074"/>
            <a:ext cx="695694" cy="3938660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3A0CC2-19AF-401A-BA34-EE6F8C4BF6DA}"/>
              </a:ext>
            </a:extLst>
          </p:cNvPr>
          <p:cNvCxnSpPr>
            <a:cxnSpLocks/>
          </p:cNvCxnSpPr>
          <p:nvPr/>
        </p:nvCxnSpPr>
        <p:spPr>
          <a:xfrm>
            <a:off x="359965" y="2095074"/>
            <a:ext cx="692247" cy="712235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084E65-66BA-4C4B-BBBF-B1BA8FD45172}"/>
              </a:ext>
            </a:extLst>
          </p:cNvPr>
          <p:cNvCxnSpPr>
            <a:cxnSpLocks/>
          </p:cNvCxnSpPr>
          <p:nvPr/>
        </p:nvCxnSpPr>
        <p:spPr>
          <a:xfrm>
            <a:off x="886434" y="2081362"/>
            <a:ext cx="2591965" cy="725946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371093-A131-44CD-B83C-1BBAF53830F9}"/>
              </a:ext>
            </a:extLst>
          </p:cNvPr>
          <p:cNvGrpSpPr/>
          <p:nvPr/>
        </p:nvGrpSpPr>
        <p:grpSpPr>
          <a:xfrm>
            <a:off x="5282710" y="2393000"/>
            <a:ext cx="2573442" cy="1374347"/>
            <a:chOff x="5339208" y="2441389"/>
            <a:chExt cx="2573442" cy="13743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253BFC9-150E-4FFF-A21F-C6C37C02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208" y="2441389"/>
              <a:ext cx="2573442" cy="137434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FC6F06A-FC56-4B97-9306-704D288F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3013" y="3553734"/>
              <a:ext cx="442047" cy="22102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B38C249-9B93-4672-B11A-8B7F379ED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5060" y="3563021"/>
              <a:ext cx="395706" cy="21173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5B6E7-DC6C-426B-BDAC-8B6585F1693E}"/>
              </a:ext>
            </a:extLst>
          </p:cNvPr>
          <p:cNvSpPr/>
          <p:nvPr/>
        </p:nvSpPr>
        <p:spPr>
          <a:xfrm>
            <a:off x="5282710" y="2393000"/>
            <a:ext cx="2573442" cy="137434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158D079-4FC9-42B9-B898-F3B11B4400F3}"/>
              </a:ext>
            </a:extLst>
          </p:cNvPr>
          <p:cNvCxnSpPr>
            <a:cxnSpLocks/>
          </p:cNvCxnSpPr>
          <p:nvPr/>
        </p:nvCxnSpPr>
        <p:spPr>
          <a:xfrm flipV="1">
            <a:off x="4547271" y="3010265"/>
            <a:ext cx="709222" cy="418735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AFA3FB-7576-4F26-8318-5F6FD563DD8B}"/>
              </a:ext>
            </a:extLst>
          </p:cNvPr>
          <p:cNvSpPr/>
          <p:nvPr/>
        </p:nvSpPr>
        <p:spPr>
          <a:xfrm>
            <a:off x="3799805" y="3264145"/>
            <a:ext cx="709222" cy="250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30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562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96657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전자결재의 첫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카테고리에 맞춰서 원하는 페이지로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최근에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기안한된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진행중인 문서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 할 수 있는 문서의 수를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최근에 기안한 문서들을 보여주며 진행중이나 완료된 문서도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0278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결재를 할 수 있는 문서를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048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전자결재의 메인 화면이며 사용자가 원하는 카테고리로 이동이 가능하며 최근 또는 처리 가능한 문서들을 보여주는 것으로 편하게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28F0BE3-624A-42DB-B31A-5ECB3D5F5095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C416B-07B6-49AA-A7BF-E507CDA9870A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89B3583-A959-4199-A5D7-79389B4C5F79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07FFD1-769E-47D9-8F96-4413B257C848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3AAC2-8622-4F37-B27A-F0FE9177E892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3054A-30B9-40A5-9198-0516540539B8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2E0AE1-1E63-4DD8-A5B7-080D5B628708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DD1EE3-9A62-492D-978D-4E21CF8DBD13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AB534B-804C-47E9-BF74-F3750FC042EA}"/>
              </a:ext>
            </a:extLst>
          </p:cNvPr>
          <p:cNvGrpSpPr/>
          <p:nvPr/>
        </p:nvGrpSpPr>
        <p:grpSpPr>
          <a:xfrm>
            <a:off x="2183250" y="3003465"/>
            <a:ext cx="5558476" cy="3101392"/>
            <a:chOff x="2058175" y="2953842"/>
            <a:chExt cx="5558476" cy="31013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893B47C-0630-42DB-85A3-A2867280F90B}"/>
                </a:ext>
              </a:extLst>
            </p:cNvPr>
            <p:cNvGrpSpPr/>
            <p:nvPr/>
          </p:nvGrpSpPr>
          <p:grpSpPr>
            <a:xfrm>
              <a:off x="2058175" y="2953842"/>
              <a:ext cx="5558476" cy="1453994"/>
              <a:chOff x="1858798" y="1780006"/>
              <a:chExt cx="5514344" cy="2024668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F9DEDEF-44B6-4C77-9305-1563E9602627}"/>
                  </a:ext>
                </a:extLst>
              </p:cNvPr>
              <p:cNvSpPr/>
              <p:nvPr/>
            </p:nvSpPr>
            <p:spPr>
              <a:xfrm>
                <a:off x="1895211" y="2170029"/>
                <a:ext cx="5477931" cy="16346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2F6EF-C80A-49D5-B6E3-9E070F513D98}"/>
                  </a:ext>
                </a:extLst>
              </p:cNvPr>
              <p:cNvSpPr txBox="1"/>
              <p:nvPr/>
            </p:nvSpPr>
            <p:spPr>
              <a:xfrm>
                <a:off x="1858798" y="1780006"/>
                <a:ext cx="2180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최근 기안 문서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2C24DA0-2750-4FA8-B2C5-B5B174AD162D}"/>
                </a:ext>
              </a:extLst>
            </p:cNvPr>
            <p:cNvGrpSpPr/>
            <p:nvPr/>
          </p:nvGrpSpPr>
          <p:grpSpPr>
            <a:xfrm>
              <a:off x="2058175" y="4601240"/>
              <a:ext cx="5558476" cy="1453994"/>
              <a:chOff x="1858798" y="1780006"/>
              <a:chExt cx="5514344" cy="202466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0D94684-0723-48A8-A28A-6745149504B2}"/>
                  </a:ext>
                </a:extLst>
              </p:cNvPr>
              <p:cNvSpPr/>
              <p:nvPr/>
            </p:nvSpPr>
            <p:spPr>
              <a:xfrm>
                <a:off x="1895211" y="2170029"/>
                <a:ext cx="5477931" cy="16346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F62027-7502-4AD6-9561-E96C70D311E7}"/>
                  </a:ext>
                </a:extLst>
              </p:cNvPr>
              <p:cNvSpPr txBox="1"/>
              <p:nvPr/>
            </p:nvSpPr>
            <p:spPr>
              <a:xfrm>
                <a:off x="1858798" y="1780006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결재 예정 문서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F6D553-5BEF-46FC-8540-C038906D3B74}"/>
                </a:ext>
              </a:extLst>
            </p:cNvPr>
            <p:cNvGrpSpPr/>
            <p:nvPr/>
          </p:nvGrpSpPr>
          <p:grpSpPr>
            <a:xfrm>
              <a:off x="2148707" y="3334469"/>
              <a:ext cx="5395812" cy="1012453"/>
              <a:chOff x="2148707" y="3334469"/>
              <a:chExt cx="5395812" cy="101245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A62B0A-B5BB-4F70-9EDD-BBAF56F6707A}"/>
                  </a:ext>
                </a:extLst>
              </p:cNvPr>
              <p:cNvSpPr txBox="1"/>
              <p:nvPr/>
            </p:nvSpPr>
            <p:spPr>
              <a:xfrm>
                <a:off x="2167011" y="356898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001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2023-06-05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EDE4A7-18F4-4F59-941C-4B4FA2E5580F}"/>
                  </a:ext>
                </a:extLst>
              </p:cNvPr>
              <p:cNvSpPr/>
              <p:nvPr/>
            </p:nvSpPr>
            <p:spPr>
              <a:xfrm>
                <a:off x="2173810" y="3346170"/>
                <a:ext cx="5278818" cy="232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2EBF1CC-2888-46FF-B7DC-BB86AE31F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3568987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2D57EE-B900-48E2-8192-B128384FB8C7}"/>
                  </a:ext>
                </a:extLst>
              </p:cNvPr>
              <p:cNvSpPr txBox="1"/>
              <p:nvPr/>
            </p:nvSpPr>
            <p:spPr>
              <a:xfrm>
                <a:off x="2148707" y="3334469"/>
                <a:ext cx="51599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상태            문서번호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문서명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기안자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기안일시                       기안문서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AEE0401-F231-4B4E-A134-FBDF0B0DA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686" y="3821871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CEBD6D-0C92-4C94-9AB9-63F141FFE664}"/>
                  </a:ext>
                </a:extLst>
              </p:cNvPr>
              <p:cNvSpPr txBox="1"/>
              <p:nvPr/>
            </p:nvSpPr>
            <p:spPr>
              <a:xfrm>
                <a:off x="2158638" y="383191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002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2023-06-07 14:00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0EAFD-16C0-4A23-A1E4-BEBC4E288818}"/>
                  </a:ext>
                </a:extLst>
              </p:cNvPr>
              <p:cNvSpPr txBox="1"/>
              <p:nvPr/>
            </p:nvSpPr>
            <p:spPr>
              <a:xfrm>
                <a:off x="2163762" y="4100701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003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2023-06-08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E9A85F1-12C5-4310-88D7-19FC267A4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4078138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CEA086-C34E-425E-A8FE-0261416AD507}"/>
                </a:ext>
              </a:extLst>
            </p:cNvPr>
            <p:cNvGrpSpPr/>
            <p:nvPr/>
          </p:nvGrpSpPr>
          <p:grpSpPr>
            <a:xfrm>
              <a:off x="2173810" y="4942214"/>
              <a:ext cx="5395812" cy="1012453"/>
              <a:chOff x="2148707" y="3334469"/>
              <a:chExt cx="5395812" cy="101245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E39116-D90B-4B7E-9580-875674118C2B}"/>
                  </a:ext>
                </a:extLst>
              </p:cNvPr>
              <p:cNvSpPr txBox="1"/>
              <p:nvPr/>
            </p:nvSpPr>
            <p:spPr>
              <a:xfrm>
                <a:off x="2167011" y="356898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001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2023-06-05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1FFBF71-739E-4CD8-A998-CF8CBE47727E}"/>
                  </a:ext>
                </a:extLst>
              </p:cNvPr>
              <p:cNvSpPr/>
              <p:nvPr/>
            </p:nvSpPr>
            <p:spPr>
              <a:xfrm>
                <a:off x="2173810" y="3346170"/>
                <a:ext cx="5278818" cy="232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108B6AB-7F14-46CB-BC7D-FE6EDEF68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3568987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BA778-A4C7-4EF3-BCCD-E424864A6D2F}"/>
                  </a:ext>
                </a:extLst>
              </p:cNvPr>
              <p:cNvSpPr txBox="1"/>
              <p:nvPr/>
            </p:nvSpPr>
            <p:spPr>
              <a:xfrm>
                <a:off x="2148707" y="3334469"/>
                <a:ext cx="51599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상태            문서번호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문서명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기안자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기안일시                 결재 예정 문서</a:t>
                </a: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800F652-0112-468F-93F7-F2293841E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686" y="3821871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6FE380-A8B4-4CDA-B71F-A49270386414}"/>
                  </a:ext>
                </a:extLst>
              </p:cNvPr>
              <p:cNvSpPr txBox="1"/>
              <p:nvPr/>
            </p:nvSpPr>
            <p:spPr>
              <a:xfrm>
                <a:off x="2158638" y="383191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002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2023-06-07 14:00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94ED53-CE0A-46F8-8A10-7EE2E6912F9D}"/>
                  </a:ext>
                </a:extLst>
              </p:cNvPr>
              <p:cNvSpPr txBox="1"/>
              <p:nvPr/>
            </p:nvSpPr>
            <p:spPr>
              <a:xfrm>
                <a:off x="2163762" y="4100701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003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2023-06-08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DB53B9B-F99A-45C2-A554-81D7879D9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4078138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9C0E443-B14B-4573-BBD1-1FD330EE08A8}"/>
              </a:ext>
            </a:extLst>
          </p:cNvPr>
          <p:cNvGrpSpPr/>
          <p:nvPr/>
        </p:nvGrpSpPr>
        <p:grpSpPr>
          <a:xfrm>
            <a:off x="4445744" y="1645575"/>
            <a:ext cx="4125906" cy="1269741"/>
            <a:chOff x="4152106" y="1619942"/>
            <a:chExt cx="4125906" cy="1269741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51769D1-2915-4716-9D3A-ECB893537D59}"/>
                </a:ext>
              </a:extLst>
            </p:cNvPr>
            <p:cNvGrpSpPr/>
            <p:nvPr/>
          </p:nvGrpSpPr>
          <p:grpSpPr>
            <a:xfrm>
              <a:off x="4152106" y="1619942"/>
              <a:ext cx="4125906" cy="1001198"/>
              <a:chOff x="4224726" y="1750263"/>
              <a:chExt cx="4125906" cy="1001198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15373DB2-3BE1-4A46-85EB-A205CCC3C2BA}"/>
                  </a:ext>
                </a:extLst>
              </p:cNvPr>
              <p:cNvGrpSpPr/>
              <p:nvPr/>
            </p:nvGrpSpPr>
            <p:grpSpPr>
              <a:xfrm>
                <a:off x="4224726" y="1789835"/>
                <a:ext cx="1838849" cy="961626"/>
                <a:chOff x="4078145" y="1860070"/>
                <a:chExt cx="1838849" cy="961626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08B33C8F-64F3-4E3E-B55F-78FDF5459574}"/>
                    </a:ext>
                  </a:extLst>
                </p:cNvPr>
                <p:cNvGrpSpPr/>
                <p:nvPr/>
              </p:nvGrpSpPr>
              <p:grpSpPr>
                <a:xfrm>
                  <a:off x="4184596" y="1860070"/>
                  <a:ext cx="705512" cy="688766"/>
                  <a:chOff x="3947530" y="1785407"/>
                  <a:chExt cx="705512" cy="688766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BA8669BB-5C84-41FE-B1FE-5E512A93C62F}"/>
                      </a:ext>
                    </a:extLst>
                  </p:cNvPr>
                  <p:cNvSpPr/>
                  <p:nvPr/>
                </p:nvSpPr>
                <p:spPr>
                  <a:xfrm>
                    <a:off x="3947530" y="1785407"/>
                    <a:ext cx="705512" cy="688766"/>
                  </a:xfrm>
                  <a:prstGeom prst="ellipse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500FB041-0EEC-4D56-9A7B-E2F9DD1DBE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4135" y="1925914"/>
                    <a:ext cx="389969" cy="3899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F4D6A70-2FCA-490A-AA03-A029FC21E3AA}"/>
                    </a:ext>
                  </a:extLst>
                </p:cNvPr>
                <p:cNvSpPr txBox="1"/>
                <p:nvPr/>
              </p:nvSpPr>
              <p:spPr>
                <a:xfrm>
                  <a:off x="4078145" y="2575475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최근 기안 문서</a:t>
                  </a: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25841E7-4A9F-4891-A353-7A24DB58D6A7}"/>
                  </a:ext>
                </a:extLst>
              </p:cNvPr>
              <p:cNvGrpSpPr/>
              <p:nvPr/>
            </p:nvGrpSpPr>
            <p:grpSpPr>
              <a:xfrm>
                <a:off x="5432832" y="1750263"/>
                <a:ext cx="1838849" cy="993368"/>
                <a:chOff x="5198810" y="1850854"/>
                <a:chExt cx="1838849" cy="993368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B6983EFC-3277-4971-837E-97DD3D8B6D37}"/>
                    </a:ext>
                  </a:extLst>
                </p:cNvPr>
                <p:cNvGrpSpPr/>
                <p:nvPr/>
              </p:nvGrpSpPr>
              <p:grpSpPr>
                <a:xfrm>
                  <a:off x="5251088" y="1850854"/>
                  <a:ext cx="705512" cy="688766"/>
                  <a:chOff x="4318854" y="1754694"/>
                  <a:chExt cx="705512" cy="688766"/>
                </a:xfrm>
              </p:grpSpPr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DC3BAF22-02E7-4C2C-B736-20AF9329E235}"/>
                      </a:ext>
                    </a:extLst>
                  </p:cNvPr>
                  <p:cNvSpPr/>
                  <p:nvPr/>
                </p:nvSpPr>
                <p:spPr>
                  <a:xfrm>
                    <a:off x="4318854" y="1754694"/>
                    <a:ext cx="705512" cy="688766"/>
                  </a:xfrm>
                  <a:prstGeom prst="ellipse">
                    <a:avLst/>
                  </a:prstGeom>
                  <a:solidFill>
                    <a:srgbClr val="2E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0C470FF3-54A3-493A-922D-E3753EA2D8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7005" y="1886691"/>
                    <a:ext cx="422120" cy="4221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822E7E7-4C25-41F2-AF50-9626D93BC737}"/>
                    </a:ext>
                  </a:extLst>
                </p:cNvPr>
                <p:cNvSpPr txBox="1"/>
                <p:nvPr/>
              </p:nvSpPr>
              <p:spPr>
                <a:xfrm>
                  <a:off x="5198810" y="2598001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진행 중 문서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EECD252E-8E31-4680-A13E-050DF5AA7A8C}"/>
                  </a:ext>
                </a:extLst>
              </p:cNvPr>
              <p:cNvGrpSpPr/>
              <p:nvPr/>
            </p:nvGrpSpPr>
            <p:grpSpPr>
              <a:xfrm>
                <a:off x="6511783" y="1753080"/>
                <a:ext cx="1838849" cy="982069"/>
                <a:chOff x="6212626" y="1873489"/>
                <a:chExt cx="1838849" cy="982069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16C01BD3-21ED-406C-AECD-A2AAFFE9014A}"/>
                    </a:ext>
                  </a:extLst>
                </p:cNvPr>
                <p:cNvGrpSpPr/>
                <p:nvPr/>
              </p:nvGrpSpPr>
              <p:grpSpPr>
                <a:xfrm>
                  <a:off x="6317580" y="1873489"/>
                  <a:ext cx="705512" cy="688766"/>
                  <a:chOff x="4719290" y="2460671"/>
                  <a:chExt cx="705512" cy="688766"/>
                </a:xfrm>
              </p:grpSpPr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67FF9B04-B1CE-432D-A8C3-19A424FAE75C}"/>
                      </a:ext>
                    </a:extLst>
                  </p:cNvPr>
                  <p:cNvSpPr/>
                  <p:nvPr/>
                </p:nvSpPr>
                <p:spPr>
                  <a:xfrm>
                    <a:off x="4719290" y="2460671"/>
                    <a:ext cx="705512" cy="688766"/>
                  </a:xfrm>
                  <a:prstGeom prst="ellipse">
                    <a:avLst/>
                  </a:prstGeom>
                  <a:solidFill>
                    <a:srgbClr val="BDD7E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3882DE01-EACA-417B-A37B-B4442F023F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4209" y="2587628"/>
                    <a:ext cx="446476" cy="4464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2C577F7-0AB2-4033-AF7E-5120BD827EB1}"/>
                    </a:ext>
                  </a:extLst>
                </p:cNvPr>
                <p:cNvSpPr txBox="1"/>
                <p:nvPr/>
              </p:nvSpPr>
              <p:spPr>
                <a:xfrm>
                  <a:off x="6212626" y="2609337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결재 예정 문서</a:t>
                  </a:r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D86CE9-41A3-43F5-B3F5-483CF0D71023}"/>
                </a:ext>
              </a:extLst>
            </p:cNvPr>
            <p:cNvSpPr txBox="1"/>
            <p:nvPr/>
          </p:nvSpPr>
          <p:spPr>
            <a:xfrm>
              <a:off x="4465354" y="2550802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8A8A806-08C6-4507-9F0C-B3B01A41A579}"/>
                </a:ext>
              </a:extLst>
            </p:cNvPr>
            <p:cNvSpPr txBox="1"/>
            <p:nvPr/>
          </p:nvSpPr>
          <p:spPr>
            <a:xfrm>
              <a:off x="5632075" y="2551129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9AB657-7ADB-4684-9F2E-D935BD25F078}"/>
                </a:ext>
              </a:extLst>
            </p:cNvPr>
            <p:cNvSpPr txBox="1"/>
            <p:nvPr/>
          </p:nvSpPr>
          <p:spPr>
            <a:xfrm>
              <a:off x="6760059" y="2534185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1E79BF7-47F0-472E-B81F-136EF3A40909}"/>
              </a:ext>
            </a:extLst>
          </p:cNvPr>
          <p:cNvSpPr txBox="1"/>
          <p:nvPr/>
        </p:nvSpPr>
        <p:spPr>
          <a:xfrm>
            <a:off x="331951" y="17063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9EE448-19E9-49C7-B064-156102AA5D66}"/>
              </a:ext>
            </a:extLst>
          </p:cNvPr>
          <p:cNvSpPr txBox="1"/>
          <p:nvPr/>
        </p:nvSpPr>
        <p:spPr>
          <a:xfrm>
            <a:off x="242913" y="24519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C37339-F038-4033-92F3-54C3D1373BC7}"/>
              </a:ext>
            </a:extLst>
          </p:cNvPr>
          <p:cNvSpPr txBox="1"/>
          <p:nvPr/>
        </p:nvSpPr>
        <p:spPr>
          <a:xfrm>
            <a:off x="4128345" y="145470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3138D-632E-4BD2-8E9B-FABDBA7D0707}"/>
              </a:ext>
            </a:extLst>
          </p:cNvPr>
          <p:cNvSpPr txBox="1"/>
          <p:nvPr/>
        </p:nvSpPr>
        <p:spPr>
          <a:xfrm>
            <a:off x="1858041" y="273240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14B8D2-D027-4ED5-AB94-0A479CD25341}"/>
              </a:ext>
            </a:extLst>
          </p:cNvPr>
          <p:cNvSpPr txBox="1"/>
          <p:nvPr/>
        </p:nvSpPr>
        <p:spPr>
          <a:xfrm>
            <a:off x="1848316" y="441995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040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14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문서양식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문서양식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9908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즐겨찾기 여부를 별 모양으로 구분 및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양식명을 클릭하면 기안하기로 넘어갈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 기안부분의 문서양식을 보여주는 화면이며 기안을 하기위해 문서의 리스트를 보여주어 선택할 수 있게 하는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09D3146-5E15-4BEF-B685-3F3EF8217799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83826-11BB-42F3-B70A-5F50DDE118FE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3CCE8B-FDB8-4A5E-8E39-99389DEA8F02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9DB4AB-C758-4281-A9AC-B588F54275C8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4E02FB-FD0C-4D51-80AA-C3125DDC49B5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8DD1D-11D2-4B40-81E8-AE5EF62F94EA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578944-0865-4EFB-94FB-8330F12389BD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B6C0-9C0C-44C5-A740-56B2A839E62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4AC2B1-7C6A-4E23-B9E0-1290436D48A9}"/>
              </a:ext>
            </a:extLst>
          </p:cNvPr>
          <p:cNvGrpSpPr/>
          <p:nvPr/>
        </p:nvGrpSpPr>
        <p:grpSpPr>
          <a:xfrm>
            <a:off x="1981627" y="1913674"/>
            <a:ext cx="5775700" cy="4321972"/>
            <a:chOff x="1981627" y="1913674"/>
            <a:chExt cx="5775700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A95619-E857-4557-AAD5-B892B7FF4B49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DB6FDA0-03FE-4D74-A699-4CF994FDD60F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A35B1-313A-4A8A-882E-E396FF67CDB3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 양식</a:t>
                </a: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9BD28EB-276E-4F78-BA5C-A4A6F364E7FF}"/>
                </a:ext>
              </a:extLst>
            </p:cNvPr>
            <p:cNvSpPr/>
            <p:nvPr/>
          </p:nvSpPr>
          <p:spPr>
            <a:xfrm>
              <a:off x="2308932" y="2692412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F43FA0-D782-4CC0-B4AA-A73D0726F626}"/>
                </a:ext>
              </a:extLst>
            </p:cNvPr>
            <p:cNvSpPr txBox="1"/>
            <p:nvPr/>
          </p:nvSpPr>
          <p:spPr>
            <a:xfrm>
              <a:off x="2273782" y="2680711"/>
              <a:ext cx="5159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양식명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양식설명                     등록자                 등록일시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D49B3C-9A4B-4BA1-8135-24756E345E92}"/>
                </a:ext>
              </a:extLst>
            </p:cNvPr>
            <p:cNvSpPr txBox="1"/>
            <p:nvPr/>
          </p:nvSpPr>
          <p:spPr>
            <a:xfrm>
              <a:off x="2292086" y="3016337"/>
              <a:ext cx="537750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휴가신청서         휴가신청을 위한 기안 양식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☆</a:t>
              </a:r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구매요청서       구매를 위하여 사용하는 양식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☆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양식이름                    양식설명        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작성자                      작성날짜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102F2BC-CFC7-42F6-A2D9-0B113B94B07E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4EB1F1E-FED9-4108-823D-4BB33E3AE9F1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5F9CF35-5E80-4B30-A2FA-95AAD4DE7507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6C757A8-3289-4EA1-8E59-B9656FF25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13D7404-3087-4FB0-9845-15F1FA7A51B3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92891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1375-C9B3-4EF2-BCAC-C7EED8EED2BC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80E31E-1567-45E6-A086-7CD75C977986}"/>
                </a:ext>
              </a:extLst>
            </p:cNvPr>
            <p:cNvSpPr txBox="1"/>
            <p:nvPr/>
          </p:nvSpPr>
          <p:spPr>
            <a:xfrm>
              <a:off x="1981627" y="285991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E90589-B3AF-46AA-B8F2-4BC0F8E7CC64}"/>
                </a:ext>
              </a:extLst>
            </p:cNvPr>
            <p:cNvSpPr txBox="1"/>
            <p:nvPr/>
          </p:nvSpPr>
          <p:spPr>
            <a:xfrm>
              <a:off x="2394857" y="258039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3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4299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비밀번호 로그인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실패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계정 비활성화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비밀번호를 이용한 로그인 </a:t>
                      </a:r>
                      <a:r>
                        <a:rPr lang="en-US" altLang="ko-KR" sz="1100" b="1" dirty="0"/>
                        <a:t>5</a:t>
                      </a:r>
                      <a:r>
                        <a:rPr lang="ko-KR" altLang="en-US" sz="1100" b="1" dirty="0"/>
                        <a:t>회 실패 시 계정이 비활성화 되었음을 안내하는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2597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비활성화된 계정을 안내해주는 문구 출력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통한 로그인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 실패 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계정이 비활성화 되고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이를 안내하는 문구를 하단에 출력한다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166394-7CCB-469D-ACD0-09D16561373E}"/>
              </a:ext>
            </a:extLst>
          </p:cNvPr>
          <p:cNvGrpSpPr/>
          <p:nvPr/>
        </p:nvGrpSpPr>
        <p:grpSpPr>
          <a:xfrm>
            <a:off x="3045496" y="4146419"/>
            <a:ext cx="1993193" cy="276999"/>
            <a:chOff x="1447722" y="2028016"/>
            <a:chExt cx="1993193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0F840-F848-411F-BD41-3E331254C4E4}"/>
                </a:ext>
              </a:extLst>
            </p:cNvPr>
            <p:cNvSpPr txBox="1"/>
            <p:nvPr/>
          </p:nvSpPr>
          <p:spPr>
            <a:xfrm>
              <a:off x="1447722" y="2038805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5DB3F0-CFB2-4517-AA56-85C6C857C6D6}"/>
                </a:ext>
              </a:extLst>
            </p:cNvPr>
            <p:cNvSpPr/>
            <p:nvPr/>
          </p:nvSpPr>
          <p:spPr>
            <a:xfrm>
              <a:off x="2090795" y="2028016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D30EA-5A98-47C4-ABBF-EAEBBE49D83B}"/>
              </a:ext>
            </a:extLst>
          </p:cNvPr>
          <p:cNvSpPr txBox="1"/>
          <p:nvPr/>
        </p:nvSpPr>
        <p:spPr>
          <a:xfrm>
            <a:off x="3938608" y="3757793"/>
            <a:ext cx="119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ddit401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1B126-5CE9-4125-9E02-7ED2F7A601A5}"/>
              </a:ext>
            </a:extLst>
          </p:cNvPr>
          <p:cNvSpPr txBox="1"/>
          <p:nvPr/>
        </p:nvSpPr>
        <p:spPr>
          <a:xfrm>
            <a:off x="3148696" y="4449551"/>
            <a:ext cx="30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계정은 비활성화 되었으므로 로그인이 불가합니다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하단의 비밀번호 찾기를 진행해주세요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8A5F82-46B6-45B1-9DA7-4A6635B5239B}"/>
              </a:ext>
            </a:extLst>
          </p:cNvPr>
          <p:cNvSpPr txBox="1"/>
          <p:nvPr/>
        </p:nvSpPr>
        <p:spPr>
          <a:xfrm>
            <a:off x="2620643" y="42803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B178ED-1B2D-4A12-BB01-9447466A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2" y="4482653"/>
            <a:ext cx="224261" cy="2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9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3750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문서작성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7830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지정된 기안 문서 양식 폼을 보여줌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기안 문서의 프로세스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양식을 선택하여 기안하기로 들어온 화면이며 해당 문서의 양식과 설정하는 기안프로세스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 확인할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A410B8-C265-448F-8573-7987E4F51F60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B9B1DE6-369E-42F2-848A-F676D1E10320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BA8276-CF89-479A-A3DE-8061037C1DF8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 작성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C81B4-DE9F-420A-993A-82320B795C19}"/>
              </a:ext>
            </a:extLst>
          </p:cNvPr>
          <p:cNvSpPr/>
          <p:nvPr/>
        </p:nvSpPr>
        <p:spPr>
          <a:xfrm>
            <a:off x="2431701" y="2763296"/>
            <a:ext cx="2883877" cy="3342309"/>
          </a:xfrm>
          <a:prstGeom prst="rect">
            <a:avLst/>
          </a:prstGeom>
          <a:solidFill>
            <a:schemeClr val="bg1">
              <a:lumMod val="8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430DE-386B-4234-9A3D-9989A794C52E}"/>
              </a:ext>
            </a:extLst>
          </p:cNvPr>
          <p:cNvSpPr txBox="1"/>
          <p:nvPr/>
        </p:nvSpPr>
        <p:spPr>
          <a:xfrm>
            <a:off x="3493855" y="2852604"/>
            <a:ext cx="1704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휴가신청서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BE158F4-CBB4-4B91-8B60-57E1F3BE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02440"/>
              </p:ext>
            </p:extLst>
          </p:nvPr>
        </p:nvGraphicFramePr>
        <p:xfrm>
          <a:off x="2586429" y="3284549"/>
          <a:ext cx="1055443" cy="46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814">
                  <a:extLst>
                    <a:ext uri="{9D8B030D-6E8A-4147-A177-3AD203B41FA5}">
                      <a16:colId xmlns:a16="http://schemas.microsoft.com/office/drawing/2014/main" val="306051509"/>
                    </a:ext>
                  </a:extLst>
                </a:gridCol>
                <a:gridCol w="703629">
                  <a:extLst>
                    <a:ext uri="{9D8B030D-6E8A-4147-A177-3AD203B41FA5}">
                      <a16:colId xmlns:a16="http://schemas.microsoft.com/office/drawing/2014/main" val="666640767"/>
                    </a:ext>
                  </a:extLst>
                </a:gridCol>
              </a:tblGrid>
              <a:tr h="153889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4311"/>
                  </a:ext>
                </a:extLst>
              </a:tr>
              <a:tr h="153889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39885"/>
                  </a:ext>
                </a:extLst>
              </a:tr>
              <a:tr h="153889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6897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C0CA8E9-CAF3-46C3-A05C-E9E7EB260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9506"/>
              </p:ext>
            </p:extLst>
          </p:nvPr>
        </p:nvGraphicFramePr>
        <p:xfrm>
          <a:off x="4485977" y="3185325"/>
          <a:ext cx="556624" cy="660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051509"/>
                    </a:ext>
                  </a:extLst>
                </a:gridCol>
                <a:gridCol w="348344">
                  <a:extLst>
                    <a:ext uri="{9D8B030D-6E8A-4147-A177-3AD203B41FA5}">
                      <a16:colId xmlns:a16="http://schemas.microsoft.com/office/drawing/2014/main" val="666640767"/>
                    </a:ext>
                  </a:extLst>
                </a:gridCol>
              </a:tblGrid>
              <a:tr h="13916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 </a:t>
                      </a:r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4311"/>
                  </a:ext>
                </a:extLst>
              </a:tr>
              <a:tr h="383791">
                <a:tc v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39885"/>
                  </a:ext>
                </a:extLst>
              </a:tr>
              <a:tr h="131121">
                <a:tc v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6897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2855B7-0F07-4DFF-B8DD-A3672DB82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658229"/>
              </p:ext>
            </p:extLst>
          </p:nvPr>
        </p:nvGraphicFramePr>
        <p:xfrm>
          <a:off x="2586429" y="4055048"/>
          <a:ext cx="2481903" cy="1246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300">
                  <a:extLst>
                    <a:ext uri="{9D8B030D-6E8A-4147-A177-3AD203B41FA5}">
                      <a16:colId xmlns:a16="http://schemas.microsoft.com/office/drawing/2014/main" val="306051509"/>
                    </a:ext>
                  </a:extLst>
                </a:gridCol>
                <a:gridCol w="1654603">
                  <a:extLst>
                    <a:ext uri="{9D8B030D-6E8A-4147-A177-3AD203B41FA5}">
                      <a16:colId xmlns:a16="http://schemas.microsoft.com/office/drawing/2014/main" val="666640767"/>
                    </a:ext>
                  </a:extLst>
                </a:gridCol>
              </a:tblGrid>
              <a:tr h="227789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4311"/>
                  </a:ext>
                </a:extLst>
              </a:tr>
              <a:tr h="152072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998439"/>
                  </a:ext>
                </a:extLst>
              </a:tr>
              <a:tr h="181237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57850"/>
                  </a:ext>
                </a:extLst>
              </a:tr>
              <a:tr h="685397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39885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B52C85-F2BE-4640-88F3-CB0953BE49B7}"/>
              </a:ext>
            </a:extLst>
          </p:cNvPr>
          <p:cNvSpPr/>
          <p:nvPr/>
        </p:nvSpPr>
        <p:spPr>
          <a:xfrm>
            <a:off x="3157349" y="5671856"/>
            <a:ext cx="533774" cy="30199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778340-1E7F-437F-A85A-94A82181BF91}"/>
              </a:ext>
            </a:extLst>
          </p:cNvPr>
          <p:cNvSpPr/>
          <p:nvPr/>
        </p:nvSpPr>
        <p:spPr>
          <a:xfrm>
            <a:off x="3835354" y="5672074"/>
            <a:ext cx="543344" cy="30199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임시저장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FE9AD99-0EAE-46B8-938C-6082294BD800}"/>
              </a:ext>
            </a:extLst>
          </p:cNvPr>
          <p:cNvGrpSpPr/>
          <p:nvPr/>
        </p:nvGrpSpPr>
        <p:grpSpPr>
          <a:xfrm>
            <a:off x="5563650" y="2763296"/>
            <a:ext cx="2883196" cy="3295323"/>
            <a:chOff x="5563650" y="2763296"/>
            <a:chExt cx="2883196" cy="32953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0E7A01-BF0C-4D97-AEFF-0EDFD6E3F03D}"/>
                </a:ext>
              </a:extLst>
            </p:cNvPr>
            <p:cNvSpPr/>
            <p:nvPr/>
          </p:nvSpPr>
          <p:spPr>
            <a:xfrm>
              <a:off x="5586884" y="2763296"/>
              <a:ext cx="1939331" cy="3355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기안프로세스 설정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6AB3D0F-47D4-42A4-92F1-F931AC6D8AFA}"/>
                </a:ext>
              </a:extLst>
            </p:cNvPr>
            <p:cNvSpPr/>
            <p:nvPr/>
          </p:nvSpPr>
          <p:spPr>
            <a:xfrm>
              <a:off x="5586884" y="3185325"/>
              <a:ext cx="1939331" cy="13866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599F4EE-AD5C-4C92-A0A5-49FFA63127E5}"/>
                </a:ext>
              </a:extLst>
            </p:cNvPr>
            <p:cNvSpPr/>
            <p:nvPr/>
          </p:nvSpPr>
          <p:spPr>
            <a:xfrm>
              <a:off x="5586884" y="4652383"/>
              <a:ext cx="1939331" cy="6629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F23271-420C-42E7-B9C4-3D401A6DAECB}"/>
                </a:ext>
              </a:extLst>
            </p:cNvPr>
            <p:cNvSpPr/>
            <p:nvPr/>
          </p:nvSpPr>
          <p:spPr>
            <a:xfrm>
              <a:off x="5586883" y="5395694"/>
              <a:ext cx="1939331" cy="6629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2392AF-9D2F-4810-8B3B-1F8B2F4E8C82}"/>
                </a:ext>
              </a:extLst>
            </p:cNvPr>
            <p:cNvSpPr txBox="1"/>
            <p:nvPr/>
          </p:nvSpPr>
          <p:spPr>
            <a:xfrm>
              <a:off x="5570929" y="3182779"/>
              <a:ext cx="2875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프로세스</a:t>
              </a:r>
              <a:r>
                <a:rPr lang="en-US" altLang="ko-KR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결재순서</a:t>
              </a:r>
              <a:r>
                <a:rPr lang="en-US" altLang="ko-KR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C7EE50-D9BA-4D61-94C4-5153784B6041}"/>
                </a:ext>
              </a:extLst>
            </p:cNvPr>
            <p:cNvSpPr txBox="1"/>
            <p:nvPr/>
          </p:nvSpPr>
          <p:spPr>
            <a:xfrm>
              <a:off x="5563686" y="4681329"/>
              <a:ext cx="2875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수신자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4A00E4-3D3E-4D59-AEA8-669C12E3940C}"/>
                </a:ext>
              </a:extLst>
            </p:cNvPr>
            <p:cNvSpPr txBox="1"/>
            <p:nvPr/>
          </p:nvSpPr>
          <p:spPr>
            <a:xfrm>
              <a:off x="5563650" y="5395694"/>
              <a:ext cx="2875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회람자</a:t>
              </a:r>
              <a:endPara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F97EEE-B85C-4A1A-AF04-624F6936CBD1}"/>
                </a:ext>
              </a:extLst>
            </p:cNvPr>
            <p:cNvSpPr/>
            <p:nvPr/>
          </p:nvSpPr>
          <p:spPr>
            <a:xfrm>
              <a:off x="5707463" y="3478609"/>
              <a:ext cx="388537" cy="40848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061D89F-BB09-4C21-B4E8-CFCBBF29E34F}"/>
                </a:ext>
              </a:extLst>
            </p:cNvPr>
            <p:cNvSpPr/>
            <p:nvPr/>
          </p:nvSpPr>
          <p:spPr>
            <a:xfrm>
              <a:off x="5707462" y="4023259"/>
              <a:ext cx="388537" cy="40848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ED435DB-D229-4216-B103-A24F133FA901}"/>
                </a:ext>
              </a:extLst>
            </p:cNvPr>
            <p:cNvSpPr/>
            <p:nvPr/>
          </p:nvSpPr>
          <p:spPr>
            <a:xfrm>
              <a:off x="6016495" y="3462428"/>
              <a:ext cx="190919" cy="1853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914BEE-EA2E-4792-A64E-23D5E27F036E}"/>
                </a:ext>
              </a:extLst>
            </p:cNvPr>
            <p:cNvSpPr/>
            <p:nvPr/>
          </p:nvSpPr>
          <p:spPr>
            <a:xfrm>
              <a:off x="6030530" y="3996428"/>
              <a:ext cx="190919" cy="1853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4FAD12-777A-4C41-8444-54ED57B2C3B3}"/>
                </a:ext>
              </a:extLst>
            </p:cNvPr>
            <p:cNvSpPr txBox="1"/>
            <p:nvPr/>
          </p:nvSpPr>
          <p:spPr>
            <a:xfrm>
              <a:off x="6125989" y="357789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5CDC1E-B6E8-4C06-A2C3-A41452D7E23C}"/>
                </a:ext>
              </a:extLst>
            </p:cNvPr>
            <p:cNvSpPr txBox="1"/>
            <p:nvPr/>
          </p:nvSpPr>
          <p:spPr>
            <a:xfrm>
              <a:off x="6145542" y="4131902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라이언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C3C4A53-DF0E-4439-B323-296F3663571D}"/>
                </a:ext>
              </a:extLst>
            </p:cNvPr>
            <p:cNvSpPr/>
            <p:nvPr/>
          </p:nvSpPr>
          <p:spPr>
            <a:xfrm>
              <a:off x="6667669" y="3643520"/>
              <a:ext cx="341218" cy="13969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기안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010CBA0-8C12-4327-B086-4B7F008B232B}"/>
                </a:ext>
              </a:extLst>
            </p:cNvPr>
            <p:cNvSpPr/>
            <p:nvPr/>
          </p:nvSpPr>
          <p:spPr>
            <a:xfrm>
              <a:off x="5723417" y="4856453"/>
              <a:ext cx="388537" cy="408487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A0F75D-A6E0-4B7B-8C80-E3D4532E0E12}"/>
                </a:ext>
              </a:extLst>
            </p:cNvPr>
            <p:cNvSpPr txBox="1"/>
            <p:nvPr/>
          </p:nvSpPr>
          <p:spPr>
            <a:xfrm>
              <a:off x="6207414" y="4930834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무지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C905CEB-2A16-4981-A89E-6C6ABEA38B3E}"/>
                </a:ext>
              </a:extLst>
            </p:cNvPr>
            <p:cNvSpPr/>
            <p:nvPr/>
          </p:nvSpPr>
          <p:spPr>
            <a:xfrm>
              <a:off x="5723417" y="5602882"/>
              <a:ext cx="388537" cy="408487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BFE5E0-AACB-4E25-9568-554BEB1FC7A9}"/>
                </a:ext>
              </a:extLst>
            </p:cNvPr>
            <p:cNvSpPr txBox="1"/>
            <p:nvPr/>
          </p:nvSpPr>
          <p:spPr>
            <a:xfrm>
              <a:off x="6207413" y="5697012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제이지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514DA13-2D44-400B-891F-C643A2926AC3}"/>
              </a:ext>
            </a:extLst>
          </p:cNvPr>
          <p:cNvSpPr txBox="1"/>
          <p:nvPr/>
        </p:nvSpPr>
        <p:spPr>
          <a:xfrm>
            <a:off x="2185824" y="26138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D5D7EE-7DF0-45DE-A35F-ADFF9E6ACC22}"/>
              </a:ext>
            </a:extLst>
          </p:cNvPr>
          <p:cNvSpPr txBox="1"/>
          <p:nvPr/>
        </p:nvSpPr>
        <p:spPr>
          <a:xfrm>
            <a:off x="5434015" y="258941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543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4914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프로세스 설정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프러세스</a:t>
                      </a:r>
                      <a:r>
                        <a:rPr lang="ko-KR" altLang="en-US" sz="1100" b="1" dirty="0"/>
                        <a:t> 설정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87149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결제선을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직접 선택하여 문서를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저장해 놓은 프로세스를 불러와 사용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조직도에서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인사정보를 불러와 사용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결제자와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협조자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수신자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회람자 등을 선택하여 지정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84268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프로세스를 확인하고 수정하거나 지울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7639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 기안의 결재 프로세스를 나타낸다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CD62124-C465-4FE2-9C87-15523718FD5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B33CB-E2D6-487C-91F1-924382A0A3A6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CF026C-FE6E-4FA8-92B6-FA8B4FCAD05F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656B5C-E570-4A6A-AF27-B990C2F3BF5F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5CA88C-CFFF-42A0-B759-FC21B1409FAE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C7CD0F-9C28-453B-B245-0124E0A479F1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50110F-0F6B-4BE6-812E-BF12BC777A4B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11559-FB6B-4A99-8C6A-2BA275C57CFC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F706AE-E6F1-46C7-BEBC-B8FA11782E32}"/>
              </a:ext>
            </a:extLst>
          </p:cNvPr>
          <p:cNvGrpSpPr/>
          <p:nvPr/>
        </p:nvGrpSpPr>
        <p:grpSpPr>
          <a:xfrm>
            <a:off x="2148184" y="2149360"/>
            <a:ext cx="5608620" cy="3936628"/>
            <a:chOff x="1824529" y="799073"/>
            <a:chExt cx="5564090" cy="54817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7984B38-D6F9-4793-9094-2D4FA4DCB660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C2BE76-ABBD-4E64-BFF8-FB00B044BC4F}"/>
                </a:ext>
              </a:extLst>
            </p:cNvPr>
            <p:cNvSpPr txBox="1"/>
            <p:nvPr/>
          </p:nvSpPr>
          <p:spPr>
            <a:xfrm>
              <a:off x="1824529" y="799073"/>
              <a:ext cx="3061979" cy="407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직접 설정    </a:t>
              </a:r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|  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프로세스 불러오기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E8647F-E969-4559-B742-0FB2DFB35DC9}"/>
              </a:ext>
            </a:extLst>
          </p:cNvPr>
          <p:cNvGrpSpPr/>
          <p:nvPr/>
        </p:nvGrpSpPr>
        <p:grpSpPr>
          <a:xfrm>
            <a:off x="2324193" y="2586049"/>
            <a:ext cx="1160803" cy="246221"/>
            <a:chOff x="2414507" y="2637099"/>
            <a:chExt cx="1160803" cy="24622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CA3930A-8C7D-4E1E-8F5E-9620F8F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507" y="2637099"/>
              <a:ext cx="286779" cy="2462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E57312-0CDA-4B6E-956A-9F39CD6A75D9}"/>
                </a:ext>
              </a:extLst>
            </p:cNvPr>
            <p:cNvSpPr txBox="1"/>
            <p:nvPr/>
          </p:nvSpPr>
          <p:spPr>
            <a:xfrm>
              <a:off x="2644101" y="2652488"/>
              <a:ext cx="931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4B6EA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조직원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5766C29-6742-4B6D-B97E-A6C98A6C9B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75" y="2578501"/>
            <a:ext cx="286779" cy="246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02ECEA-C51D-470A-8CB4-0BFA20A6D52C}"/>
              </a:ext>
            </a:extLst>
          </p:cNvPr>
          <p:cNvSpPr txBox="1"/>
          <p:nvPr/>
        </p:nvSpPr>
        <p:spPr>
          <a:xfrm>
            <a:off x="3202669" y="2593890"/>
            <a:ext cx="931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A7A7A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68E564-94E5-4F2B-9AC8-186457523E1E}"/>
              </a:ext>
            </a:extLst>
          </p:cNvPr>
          <p:cNvGrpSpPr/>
          <p:nvPr/>
        </p:nvGrpSpPr>
        <p:grpSpPr>
          <a:xfrm>
            <a:off x="3513243" y="2574575"/>
            <a:ext cx="1160803" cy="246221"/>
            <a:chOff x="3694112" y="2594671"/>
            <a:chExt cx="1160803" cy="24622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A5506E-1023-42A0-A191-536DDC8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12" y="2594671"/>
              <a:ext cx="286779" cy="2462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A2D04D-A044-4E15-A291-F8D3A3EA97D7}"/>
                </a:ext>
              </a:extLst>
            </p:cNvPr>
            <p:cNvSpPr txBox="1"/>
            <p:nvPr/>
          </p:nvSpPr>
          <p:spPr>
            <a:xfrm>
              <a:off x="3923706" y="2610060"/>
              <a:ext cx="931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B5B4B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연락처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A05A63-9DAF-40BE-9B23-6E39B338120D}"/>
              </a:ext>
            </a:extLst>
          </p:cNvPr>
          <p:cNvGrpSpPr/>
          <p:nvPr/>
        </p:nvGrpSpPr>
        <p:grpSpPr>
          <a:xfrm>
            <a:off x="2319547" y="2960008"/>
            <a:ext cx="2172058" cy="194955"/>
            <a:chOff x="4103184" y="6082272"/>
            <a:chExt cx="2172058" cy="19495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894F94E-9A12-45BA-A52D-EF8DCBAB9BED}"/>
                </a:ext>
              </a:extLst>
            </p:cNvPr>
            <p:cNvSpPr/>
            <p:nvPr/>
          </p:nvSpPr>
          <p:spPr>
            <a:xfrm>
              <a:off x="4103184" y="6082272"/>
              <a:ext cx="1933466" cy="185410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이메일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직위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직책을 입력해주세요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433B440-5848-45D7-90FA-3D012819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396" y="6083987"/>
              <a:ext cx="192846" cy="193240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E45D31-4DAF-4745-AC93-325A51E530FA}"/>
              </a:ext>
            </a:extLst>
          </p:cNvPr>
          <p:cNvSpPr/>
          <p:nvPr/>
        </p:nvSpPr>
        <p:spPr>
          <a:xfrm>
            <a:off x="2312278" y="3246659"/>
            <a:ext cx="2176540" cy="253859"/>
          </a:xfrm>
          <a:prstGeom prst="rect">
            <a:avLst/>
          </a:prstGeom>
          <a:solidFill>
            <a:schemeClr val="accent5">
              <a:lumMod val="40000"/>
              <a:lumOff val="6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DDIT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2C16A6-A78F-42D3-A809-2B8C9A8B4A03}"/>
              </a:ext>
            </a:extLst>
          </p:cNvPr>
          <p:cNvSpPr/>
          <p:nvPr/>
        </p:nvSpPr>
        <p:spPr>
          <a:xfrm>
            <a:off x="2312278" y="3445074"/>
            <a:ext cx="2171169" cy="1819866"/>
          </a:xfrm>
          <a:prstGeom prst="rect">
            <a:avLst/>
          </a:prstGeom>
          <a:solidFill>
            <a:schemeClr val="accent5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DBC9BE-461C-4A5B-99FE-26464E7E77DD}"/>
              </a:ext>
            </a:extLst>
          </p:cNvPr>
          <p:cNvGrpSpPr/>
          <p:nvPr/>
        </p:nvGrpSpPr>
        <p:grpSpPr>
          <a:xfrm>
            <a:off x="2430589" y="3563173"/>
            <a:ext cx="1092942" cy="246221"/>
            <a:chOff x="2430589" y="3563173"/>
            <a:chExt cx="1092942" cy="24622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51F24C-BD30-4DB3-A7C8-67B625D25D24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F2F5EF-4EE3-49D6-823E-31ACB7464626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A0DD2E-8A36-4465-94E6-D535A66C95D9}"/>
              </a:ext>
            </a:extLst>
          </p:cNvPr>
          <p:cNvGrpSpPr/>
          <p:nvPr/>
        </p:nvGrpSpPr>
        <p:grpSpPr>
          <a:xfrm>
            <a:off x="2430589" y="3793511"/>
            <a:ext cx="1092942" cy="246221"/>
            <a:chOff x="2430589" y="3563173"/>
            <a:chExt cx="1092942" cy="24622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99CA8F5-BDDC-49B7-82C6-E1DC656F626D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라이언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05B00F7-EFE6-465C-A420-6EE5FD926D3C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CE62D95-438C-4D5E-A450-1B00B7DFC8EB}"/>
              </a:ext>
            </a:extLst>
          </p:cNvPr>
          <p:cNvGrpSpPr/>
          <p:nvPr/>
        </p:nvGrpSpPr>
        <p:grpSpPr>
          <a:xfrm>
            <a:off x="2430589" y="4037327"/>
            <a:ext cx="1092942" cy="246221"/>
            <a:chOff x="2430589" y="3563173"/>
            <a:chExt cx="1092942" cy="24622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424C67-755E-4D9F-ADBF-5D3309E527B3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무지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DCAD2F0-1854-4A5A-B446-F6800C24350B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EA128ED-493F-47A2-9363-D735D4C2EE63}"/>
              </a:ext>
            </a:extLst>
          </p:cNvPr>
          <p:cNvGrpSpPr/>
          <p:nvPr/>
        </p:nvGrpSpPr>
        <p:grpSpPr>
          <a:xfrm>
            <a:off x="2432757" y="4271845"/>
            <a:ext cx="1092942" cy="246221"/>
            <a:chOff x="2430589" y="3563173"/>
            <a:chExt cx="1092942" cy="2462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7E80B0-94F9-421A-92E3-065A82186CAF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춘식이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3206785-7CA6-4329-8A19-4AE587ABD03E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27B2F1D-7D55-44E2-A1EF-5D0963E9A6EF}"/>
              </a:ext>
            </a:extLst>
          </p:cNvPr>
          <p:cNvGrpSpPr/>
          <p:nvPr/>
        </p:nvGrpSpPr>
        <p:grpSpPr>
          <a:xfrm>
            <a:off x="5523859" y="2546795"/>
            <a:ext cx="2888883" cy="3422991"/>
            <a:chOff x="5494941" y="2586049"/>
            <a:chExt cx="2888883" cy="342299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92B60A1-33F8-4140-9703-1A951F366FEC}"/>
                </a:ext>
              </a:extLst>
            </p:cNvPr>
            <p:cNvGrpSpPr/>
            <p:nvPr/>
          </p:nvGrpSpPr>
          <p:grpSpPr>
            <a:xfrm>
              <a:off x="5494941" y="4589687"/>
              <a:ext cx="2875917" cy="662925"/>
              <a:chOff x="5494941" y="4589687"/>
              <a:chExt cx="2875917" cy="6629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B1B0CE3-B96A-4D4E-923D-EC356D7EFAB7}"/>
                  </a:ext>
                </a:extLst>
              </p:cNvPr>
              <p:cNvSpPr/>
              <p:nvPr/>
            </p:nvSpPr>
            <p:spPr>
              <a:xfrm>
                <a:off x="5516155" y="4589687"/>
                <a:ext cx="2086796" cy="662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2B7B1D-FF32-4278-9B28-82A4B1456CC5}"/>
                  </a:ext>
                </a:extLst>
              </p:cNvPr>
              <p:cNvSpPr txBox="1"/>
              <p:nvPr/>
            </p:nvSpPr>
            <p:spPr>
              <a:xfrm>
                <a:off x="5494941" y="4600995"/>
                <a:ext cx="28759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수신자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48C8149-9389-4731-87C4-7331A2ACAE9C}"/>
                </a:ext>
              </a:extLst>
            </p:cNvPr>
            <p:cNvGrpSpPr/>
            <p:nvPr/>
          </p:nvGrpSpPr>
          <p:grpSpPr>
            <a:xfrm>
              <a:off x="5512990" y="2586049"/>
              <a:ext cx="2093125" cy="1905922"/>
              <a:chOff x="4893433" y="2790923"/>
              <a:chExt cx="1939331" cy="201828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61D9B87-0D0B-4B20-9CDC-AB9279840C15}"/>
                  </a:ext>
                </a:extLst>
              </p:cNvPr>
              <p:cNvSpPr/>
              <p:nvPr/>
            </p:nvSpPr>
            <p:spPr>
              <a:xfrm>
                <a:off x="4893433" y="2790923"/>
                <a:ext cx="1933467" cy="2319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프로세스 </a:t>
                </a:r>
                <a:r>
                  <a:rPr lang="en-US" altLang="ko-KR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000" dirty="0" err="1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걸재순서</a:t>
                </a:r>
                <a:r>
                  <a:rPr lang="en-US" altLang="ko-KR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94DA299-8786-4892-B4AE-41BC6B38F24B}"/>
                  </a:ext>
                </a:extLst>
              </p:cNvPr>
              <p:cNvSpPr/>
              <p:nvPr/>
            </p:nvSpPr>
            <p:spPr>
              <a:xfrm>
                <a:off x="4893433" y="2989337"/>
                <a:ext cx="1939331" cy="18198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33292E8-F408-41AB-827A-1E39C6103F71}"/>
                </a:ext>
              </a:extLst>
            </p:cNvPr>
            <p:cNvGrpSpPr/>
            <p:nvPr/>
          </p:nvGrpSpPr>
          <p:grpSpPr>
            <a:xfrm>
              <a:off x="5891906" y="2857143"/>
              <a:ext cx="517997" cy="1509524"/>
              <a:chOff x="5789895" y="2858207"/>
              <a:chExt cx="517997" cy="150952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F85DC4F9-2872-4B85-B8DF-151B2C6ECEA7}"/>
                  </a:ext>
                </a:extLst>
              </p:cNvPr>
              <p:cNvGrpSpPr/>
              <p:nvPr/>
            </p:nvGrpSpPr>
            <p:grpSpPr>
              <a:xfrm>
                <a:off x="5789895" y="3397021"/>
                <a:ext cx="499951" cy="424668"/>
                <a:chOff x="5707463" y="3462428"/>
                <a:chExt cx="499951" cy="4246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D5B381-7515-4DA9-A3DD-30914205A074}"/>
                    </a:ext>
                  </a:extLst>
                </p:cNvPr>
                <p:cNvSpPr/>
                <p:nvPr/>
              </p:nvSpPr>
              <p:spPr>
                <a:xfrm>
                  <a:off x="5707463" y="3478609"/>
                  <a:ext cx="388537" cy="4084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78A934F-9B67-46C9-971C-3CBDF4C003E1}"/>
                    </a:ext>
                  </a:extLst>
                </p:cNvPr>
                <p:cNvSpPr/>
                <p:nvPr/>
              </p:nvSpPr>
              <p:spPr>
                <a:xfrm>
                  <a:off x="6016495" y="3462428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DF20DED-9566-4D8A-B41F-F343903F7451}"/>
                  </a:ext>
                </a:extLst>
              </p:cNvPr>
              <p:cNvGrpSpPr/>
              <p:nvPr/>
            </p:nvGrpSpPr>
            <p:grpSpPr>
              <a:xfrm>
                <a:off x="5793905" y="2858207"/>
                <a:ext cx="513987" cy="435318"/>
                <a:chOff x="5707462" y="3996428"/>
                <a:chExt cx="513987" cy="435318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BE4E64-E6A9-4C81-BDD0-15034A756477}"/>
                    </a:ext>
                  </a:extLst>
                </p:cNvPr>
                <p:cNvSpPr/>
                <p:nvPr/>
              </p:nvSpPr>
              <p:spPr>
                <a:xfrm>
                  <a:off x="5707462" y="4023259"/>
                  <a:ext cx="388537" cy="4084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A31009-75B7-4B99-91A3-77B6DD36AE57}"/>
                    </a:ext>
                  </a:extLst>
                </p:cNvPr>
                <p:cNvSpPr/>
                <p:nvPr/>
              </p:nvSpPr>
              <p:spPr>
                <a:xfrm>
                  <a:off x="6030530" y="3996428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35909E4-5CC2-4C63-A408-E1C07F84641B}"/>
                  </a:ext>
                </a:extLst>
              </p:cNvPr>
              <p:cNvGrpSpPr/>
              <p:nvPr/>
            </p:nvGrpSpPr>
            <p:grpSpPr>
              <a:xfrm>
                <a:off x="5789895" y="3923883"/>
                <a:ext cx="499950" cy="443848"/>
                <a:chOff x="5737641" y="3984846"/>
                <a:chExt cx="499950" cy="443848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F8EBCC0-FB3F-4DA2-871A-B80A34514614}"/>
                    </a:ext>
                  </a:extLst>
                </p:cNvPr>
                <p:cNvSpPr/>
                <p:nvPr/>
              </p:nvSpPr>
              <p:spPr>
                <a:xfrm>
                  <a:off x="5737641" y="4020207"/>
                  <a:ext cx="388537" cy="40848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388B86E9-F41B-4B17-9AD2-1DF825BDF407}"/>
                    </a:ext>
                  </a:extLst>
                </p:cNvPr>
                <p:cNvSpPr/>
                <p:nvPr/>
              </p:nvSpPr>
              <p:spPr>
                <a:xfrm>
                  <a:off x="6046672" y="3984846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5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AF876C0-E304-4918-B127-03B89C8D53DF}"/>
                </a:ext>
              </a:extLst>
            </p:cNvPr>
            <p:cNvGrpSpPr/>
            <p:nvPr/>
          </p:nvGrpSpPr>
          <p:grpSpPr>
            <a:xfrm>
              <a:off x="5507907" y="5346115"/>
              <a:ext cx="2875917" cy="662925"/>
              <a:chOff x="5494941" y="4589687"/>
              <a:chExt cx="2875917" cy="662925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DC860BD-6B07-48D1-B7F6-FF2D3C6982F8}"/>
                  </a:ext>
                </a:extLst>
              </p:cNvPr>
              <p:cNvSpPr/>
              <p:nvPr/>
            </p:nvSpPr>
            <p:spPr>
              <a:xfrm>
                <a:off x="5516155" y="4589687"/>
                <a:ext cx="2086796" cy="662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4AFEC4-57B6-40A9-BF91-D421C9A888E9}"/>
                  </a:ext>
                </a:extLst>
              </p:cNvPr>
              <p:cNvSpPr txBox="1"/>
              <p:nvPr/>
            </p:nvSpPr>
            <p:spPr>
              <a:xfrm>
                <a:off x="5494941" y="4600995"/>
                <a:ext cx="28759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회람자</a:t>
                </a:r>
                <a:endPara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3F055AB-3FB4-4B9B-8D5F-1D2E57B947CE}"/>
                </a:ext>
              </a:extLst>
            </p:cNvPr>
            <p:cNvGrpSpPr/>
            <p:nvPr/>
          </p:nvGrpSpPr>
          <p:grpSpPr>
            <a:xfrm>
              <a:off x="6330487" y="2963646"/>
              <a:ext cx="1072863" cy="1338095"/>
              <a:chOff x="6409903" y="2962548"/>
              <a:chExt cx="1072863" cy="133809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346D1F3-F72E-4634-A554-CD3C5C8B05A8}"/>
                  </a:ext>
                </a:extLst>
              </p:cNvPr>
              <p:cNvSpPr txBox="1"/>
              <p:nvPr/>
            </p:nvSpPr>
            <p:spPr>
              <a:xfrm>
                <a:off x="6426314" y="3520409"/>
                <a:ext cx="10391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어피치</a:t>
                </a:r>
                <a:endPara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1B11C4-27D9-4599-9396-CA7E2FFF675B}"/>
                  </a:ext>
                </a:extLst>
              </p:cNvPr>
              <p:cNvSpPr txBox="1"/>
              <p:nvPr/>
            </p:nvSpPr>
            <p:spPr>
              <a:xfrm>
                <a:off x="6443661" y="4054422"/>
                <a:ext cx="10391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무지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376D5B-424D-4A8E-8B09-2E673E2D56F6}"/>
                  </a:ext>
                </a:extLst>
              </p:cNvPr>
              <p:cNvSpPr txBox="1"/>
              <p:nvPr/>
            </p:nvSpPr>
            <p:spPr>
              <a:xfrm>
                <a:off x="6409903" y="2962548"/>
                <a:ext cx="10391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라이언</a:t>
                </a:r>
              </a:p>
            </p:txBody>
          </p:sp>
        </p:grpSp>
      </p:grp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EE993816-4607-47E1-912D-4A9FC46C836D}"/>
              </a:ext>
            </a:extLst>
          </p:cNvPr>
          <p:cNvSpPr/>
          <p:nvPr/>
        </p:nvSpPr>
        <p:spPr>
          <a:xfrm>
            <a:off x="4616184" y="3369684"/>
            <a:ext cx="798828" cy="206470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결재자</a:t>
            </a:r>
          </a:p>
        </p:txBody>
      </p: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6A823DA3-A88D-48DC-9C00-E13E82188705}"/>
              </a:ext>
            </a:extLst>
          </p:cNvPr>
          <p:cNvSpPr/>
          <p:nvPr/>
        </p:nvSpPr>
        <p:spPr>
          <a:xfrm>
            <a:off x="4617343" y="3681771"/>
            <a:ext cx="798828" cy="206470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협조자</a:t>
            </a:r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729716AB-B568-43A5-97C5-E026CBB48876}"/>
              </a:ext>
            </a:extLst>
          </p:cNvPr>
          <p:cNvSpPr/>
          <p:nvPr/>
        </p:nvSpPr>
        <p:spPr>
          <a:xfrm>
            <a:off x="4616184" y="3987706"/>
            <a:ext cx="798828" cy="20647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합의자</a:t>
            </a:r>
            <a:endParaRPr lang="ko-KR" altLang="en-US" sz="9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453D7705-FC36-46E0-8C70-46BC4EB4DF41}"/>
              </a:ext>
            </a:extLst>
          </p:cNvPr>
          <p:cNvSpPr/>
          <p:nvPr/>
        </p:nvSpPr>
        <p:spPr>
          <a:xfrm>
            <a:off x="4617343" y="4288555"/>
            <a:ext cx="798828" cy="206470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수신자</a:t>
            </a:r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CBE67DFB-38FA-46F2-B98E-6E983CD48662}"/>
              </a:ext>
            </a:extLst>
          </p:cNvPr>
          <p:cNvSpPr/>
          <p:nvPr/>
        </p:nvSpPr>
        <p:spPr>
          <a:xfrm>
            <a:off x="4624451" y="4608653"/>
            <a:ext cx="798828" cy="20647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회람자</a:t>
            </a:r>
            <a:endParaRPr lang="ko-KR" altLang="en-US" sz="9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9C8D0B3-6A97-4A53-86A9-3DE0098B76D8}"/>
              </a:ext>
            </a:extLst>
          </p:cNvPr>
          <p:cNvGrpSpPr/>
          <p:nvPr/>
        </p:nvGrpSpPr>
        <p:grpSpPr>
          <a:xfrm>
            <a:off x="3401386" y="5654278"/>
            <a:ext cx="1166245" cy="312041"/>
            <a:chOff x="3401386" y="5654278"/>
            <a:chExt cx="1166245" cy="312041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2373F6E-170A-4CCF-B568-D687A87F37BC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42D6B32-48AC-41A5-8DED-0F83753A219D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160607F-6FD0-42EB-A7C1-A2F1CC55F60C}"/>
              </a:ext>
            </a:extLst>
          </p:cNvPr>
          <p:cNvSpPr txBox="1"/>
          <p:nvPr/>
        </p:nvSpPr>
        <p:spPr>
          <a:xfrm>
            <a:off x="5650428" y="4855707"/>
            <a:ext cx="1039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어피치</a:t>
            </a:r>
            <a:r>
              <a:rPr lang="ko-KR" altLang="en-US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en-US" altLang="ko-KR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  <a:endParaRPr lang="ko-KR" altLang="en-US" sz="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0AC5C4-BA04-4E41-B4B2-5A32F9DE62E2}"/>
              </a:ext>
            </a:extLst>
          </p:cNvPr>
          <p:cNvSpPr txBox="1"/>
          <p:nvPr/>
        </p:nvSpPr>
        <p:spPr>
          <a:xfrm>
            <a:off x="5651548" y="5629359"/>
            <a:ext cx="1039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춘식이  </a:t>
            </a:r>
            <a:r>
              <a:rPr lang="en-US" altLang="ko-KR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  <a:endParaRPr lang="ko-KR" altLang="en-US" sz="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C31814-04A4-4040-B744-ACE4FD0D2383}"/>
              </a:ext>
            </a:extLst>
          </p:cNvPr>
          <p:cNvSpPr txBox="1"/>
          <p:nvPr/>
        </p:nvSpPr>
        <p:spPr>
          <a:xfrm>
            <a:off x="1872227" y="182520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7387EE-77DF-4254-8F39-81ABC4F087BD}"/>
              </a:ext>
            </a:extLst>
          </p:cNvPr>
          <p:cNvSpPr txBox="1"/>
          <p:nvPr/>
        </p:nvSpPr>
        <p:spPr>
          <a:xfrm>
            <a:off x="3451597" y="174870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E733B4-C2B3-4B4B-8E75-DBF64D67EA45}"/>
              </a:ext>
            </a:extLst>
          </p:cNvPr>
          <p:cNvSpPr txBox="1"/>
          <p:nvPr/>
        </p:nvSpPr>
        <p:spPr>
          <a:xfrm>
            <a:off x="1959273" y="313877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70383F-1D07-4262-BABB-50584157779E}"/>
              </a:ext>
            </a:extLst>
          </p:cNvPr>
          <p:cNvSpPr txBox="1"/>
          <p:nvPr/>
        </p:nvSpPr>
        <p:spPr>
          <a:xfrm>
            <a:off x="4306850" y="30117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733D69-881A-4737-B9B1-A3F336703085}"/>
              </a:ext>
            </a:extLst>
          </p:cNvPr>
          <p:cNvSpPr txBox="1"/>
          <p:nvPr/>
        </p:nvSpPr>
        <p:spPr>
          <a:xfrm>
            <a:off x="5231891" y="220760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9D3F9EE-7DC3-4868-99EE-613273731386}"/>
              </a:ext>
            </a:extLst>
          </p:cNvPr>
          <p:cNvGrpSpPr/>
          <p:nvPr/>
        </p:nvGrpSpPr>
        <p:grpSpPr>
          <a:xfrm>
            <a:off x="5602297" y="3537832"/>
            <a:ext cx="196829" cy="111216"/>
            <a:chOff x="5632713" y="4072748"/>
            <a:chExt cx="202482" cy="103818"/>
          </a:xfrm>
        </p:grpSpPr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FD96B58-FFCA-4D36-9C25-91EB7AD27D42}"/>
                </a:ext>
              </a:extLst>
            </p:cNvPr>
            <p:cNvCxnSpPr/>
            <p:nvPr/>
          </p:nvCxnSpPr>
          <p:spPr>
            <a:xfrm>
              <a:off x="5632713" y="4072748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FB19C0-732E-481F-B606-4E757A44FFFE}"/>
                </a:ext>
              </a:extLst>
            </p:cNvPr>
            <p:cNvCxnSpPr/>
            <p:nvPr/>
          </p:nvCxnSpPr>
          <p:spPr>
            <a:xfrm>
              <a:off x="5632713" y="4176566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3CA01D4-D748-4681-9C6F-44B14BCDCDC4}"/>
                </a:ext>
              </a:extLst>
            </p:cNvPr>
            <p:cNvCxnSpPr/>
            <p:nvPr/>
          </p:nvCxnSpPr>
          <p:spPr>
            <a:xfrm>
              <a:off x="5632713" y="4126747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92CECE9-43CF-41C0-B8DF-0B22BFAD1FAD}"/>
              </a:ext>
            </a:extLst>
          </p:cNvPr>
          <p:cNvGrpSpPr/>
          <p:nvPr/>
        </p:nvGrpSpPr>
        <p:grpSpPr>
          <a:xfrm>
            <a:off x="5597099" y="4138568"/>
            <a:ext cx="196829" cy="111216"/>
            <a:chOff x="5632713" y="4072748"/>
            <a:chExt cx="202482" cy="103818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F7C59F8-E408-448A-9F62-6D2620E57711}"/>
                </a:ext>
              </a:extLst>
            </p:cNvPr>
            <p:cNvCxnSpPr/>
            <p:nvPr/>
          </p:nvCxnSpPr>
          <p:spPr>
            <a:xfrm>
              <a:off x="5632713" y="4072748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29C1B52-06A7-41F7-A797-45CB20E0CA16}"/>
                </a:ext>
              </a:extLst>
            </p:cNvPr>
            <p:cNvCxnSpPr/>
            <p:nvPr/>
          </p:nvCxnSpPr>
          <p:spPr>
            <a:xfrm>
              <a:off x="5632713" y="4176566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EED7357-1DB4-432E-8F63-BA056EDC424F}"/>
                </a:ext>
              </a:extLst>
            </p:cNvPr>
            <p:cNvCxnSpPr/>
            <p:nvPr/>
          </p:nvCxnSpPr>
          <p:spPr>
            <a:xfrm>
              <a:off x="5632713" y="4126747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60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0092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 err="1"/>
                        <a:t>즐겨찾기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즐겨찾기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262274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즐겨찾기로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등록된 양식을 모아서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 기안부분의 문서양식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중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즐겨찾기로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등록해 놓은 문서만 모아서 볼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8BF97-DD3F-44C1-9D83-6A80470032C1}"/>
              </a:ext>
            </a:extLst>
          </p:cNvPr>
          <p:cNvGrpSpPr/>
          <p:nvPr/>
        </p:nvGrpSpPr>
        <p:grpSpPr>
          <a:xfrm>
            <a:off x="1792485" y="1913674"/>
            <a:ext cx="5964842" cy="4321972"/>
            <a:chOff x="1792485" y="1913674"/>
            <a:chExt cx="5964842" cy="432197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8975187-6DAC-4D48-A5CD-0A3AA8E92F08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8A470C7A-7649-49E5-AC1C-E3874D66EBE9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EA71F4-B07C-4B44-B44E-D10ED380B974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즐겨찾기</a:t>
                </a:r>
                <a:endPara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335722-7E8A-49E5-A559-405289147A2A}"/>
                </a:ext>
              </a:extLst>
            </p:cNvPr>
            <p:cNvSpPr/>
            <p:nvPr/>
          </p:nvSpPr>
          <p:spPr>
            <a:xfrm>
              <a:off x="2308932" y="2692412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1EEBF7-77B3-45E8-ABD3-2523518BC979}"/>
                </a:ext>
              </a:extLst>
            </p:cNvPr>
            <p:cNvSpPr txBox="1"/>
            <p:nvPr/>
          </p:nvSpPr>
          <p:spPr>
            <a:xfrm>
              <a:off x="2273782" y="2680711"/>
              <a:ext cx="5159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양식명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양식설명                     등록자                 등록일시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4F6565-1554-4852-9A48-66C000F2F0A3}"/>
                </a:ext>
              </a:extLst>
            </p:cNvPr>
            <p:cNvSpPr txBox="1"/>
            <p:nvPr/>
          </p:nvSpPr>
          <p:spPr>
            <a:xfrm>
              <a:off x="2292086" y="3016337"/>
              <a:ext cx="537750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휴가신청서         휴가신청을 위한 기안 양식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</a:t>
              </a:r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구매요청서       구매를 위하여 사용하는 양식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양식이름                    양식설명        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작성자                      작성날짜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34B62A8-03F8-49B6-A023-BB19B98CDADF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95974F1-B6B0-4CFE-94AE-EEF2CCE9F19C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AC0BA07-271D-423C-8406-0834E9934E00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69FF7B1-A369-4A6B-A08F-530B23A3E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FC21179-EFD4-4A82-B112-EB6509F64EE5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92891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258937-EC34-4073-8EB8-17F80A86E6BE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8059F-8D96-442D-B1BB-8E848503244B}"/>
                </a:ext>
              </a:extLst>
            </p:cNvPr>
            <p:cNvSpPr txBox="1"/>
            <p:nvPr/>
          </p:nvSpPr>
          <p:spPr>
            <a:xfrm>
              <a:off x="1792485" y="286173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730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583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임시저장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임시저장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42034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 문서들의 리스트를 확인할 수 있다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임시저장한 기안 문서들의 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35E4FC-3BD7-427E-9FE9-C600852E3462}"/>
              </a:ext>
            </a:extLst>
          </p:cNvPr>
          <p:cNvGrpSpPr/>
          <p:nvPr/>
        </p:nvGrpSpPr>
        <p:grpSpPr>
          <a:xfrm>
            <a:off x="1792485" y="1913674"/>
            <a:ext cx="5964842" cy="4321972"/>
            <a:chOff x="1792485" y="1913674"/>
            <a:chExt cx="5964842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B27AE0C-C5D7-4EF4-8E74-AFBDF3273460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9F27FB9-49B9-4A6E-9E52-1671AB2FE42C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3F5E56-BECB-49F8-9E55-AA0B38D76AC3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임시저장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154814-72BC-424D-8AC5-48348796C2D8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6DEF99-36E2-4D03-B912-D6AAEF04F5AC}"/>
                </a:ext>
              </a:extLst>
            </p:cNvPr>
            <p:cNvSpPr txBox="1"/>
            <p:nvPr/>
          </p:nvSpPr>
          <p:spPr>
            <a:xfrm>
              <a:off x="2286196" y="2689063"/>
              <a:ext cx="5159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상태             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임시저장일시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F071-5EF3-4F5F-BB1C-33D853FC81D1}"/>
                </a:ext>
              </a:extLst>
            </p:cNvPr>
            <p:cNvSpPr txBox="1"/>
            <p:nvPr/>
          </p:nvSpPr>
          <p:spPr>
            <a:xfrm>
              <a:off x="2292086" y="3016337"/>
              <a:ext cx="537750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임시저장                     휴가신청서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임시저장   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임시저장   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작성자                      작성날짜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0DCA29-AFB1-44A9-825B-7C31CC172393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7890510-209A-441F-AC57-A7246D16126C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EE7848D-4757-429D-AD18-443789EC57C4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8C62952-2CBC-4E43-9D1F-711EDBB9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4FC9D2-E725-4538-BE34-511CEE2EB899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92891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A00BF7-7A91-421A-9A22-4CBF59241B56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32686-FF13-4164-8FF9-26DFDE8EA89F}"/>
                </a:ext>
              </a:extLst>
            </p:cNvPr>
            <p:cNvSpPr txBox="1"/>
            <p:nvPr/>
          </p:nvSpPr>
          <p:spPr>
            <a:xfrm>
              <a:off x="1792485" y="286173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014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8566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문서함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기안문서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기안문서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04561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기안했던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기안중인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기안하고 있는 문서들의 리스트를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진행중인 기안에 대해 어떤 사용자까지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결재 되었는지를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2A3BD-AF39-4C5A-9E98-17BF60FB3D09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569C67C-4C20-48A8-8996-79E0AABDE838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57F9878-97D9-4DDC-92B2-EC7AA603AC58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C4D32A-13FE-41FE-83F3-DED094B887E2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 문서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119056-3905-42E7-A6B9-F3D40C4ADC16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9F4D84-CA8E-4F31-A4A5-20391E79B988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98087-35EF-47D7-9704-A58C7FB38696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06B9B83-BE90-4F09-B174-1A043A04694B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F6FC0BC-4C6A-42C5-95FF-49F7F5A0C50E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23D50F4-D1A4-441E-A208-B8FA6E9B2CEE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0437C27-22F6-45B8-A800-7AC5423E2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085E497-29E1-403E-9123-FB8C56480C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2CF186-6002-486B-8AE3-1A997F6F0EA3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C499E0-5987-434D-9FAF-AAD86D80A4BA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206DB2-3E24-4C01-9A81-E1B662C90111}"/>
              </a:ext>
            </a:extLst>
          </p:cNvPr>
          <p:cNvSpPr txBox="1"/>
          <p:nvPr/>
        </p:nvSpPr>
        <p:spPr>
          <a:xfrm>
            <a:off x="5093434" y="256517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67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8678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 err="1"/>
                        <a:t>기안문서함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442566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기안신청했던 내역이 보여진다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기안문서의 상태를 확인 할 수 있다</a:t>
                      </a:r>
                      <a:r>
                        <a:rPr lang="en-US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반려일경우 반려 사유를 확인 할 수 있다</a:t>
                      </a:r>
                      <a:r>
                        <a:rPr lang="en-US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 내역을 인쇄 할 수 있다</a:t>
                      </a:r>
                      <a:r>
                        <a:rPr lang="en-US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</a:rPr>
                        <a:t>화면 설명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기안문서의 상태를 확인 할 수 있으며 인쇄가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5712BB-B259-4354-BB5C-816CCC19CAE9}"/>
              </a:ext>
            </a:extLst>
          </p:cNvPr>
          <p:cNvSpPr/>
          <p:nvPr/>
        </p:nvSpPr>
        <p:spPr>
          <a:xfrm>
            <a:off x="2058175" y="2266133"/>
            <a:ext cx="6020700" cy="39695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73B77D-5E91-48F9-904C-5D67BCB0D94F}"/>
              </a:ext>
            </a:extLst>
          </p:cNvPr>
          <p:cNvGrpSpPr/>
          <p:nvPr/>
        </p:nvGrpSpPr>
        <p:grpSpPr>
          <a:xfrm>
            <a:off x="2552251" y="2382056"/>
            <a:ext cx="5184982" cy="3471314"/>
            <a:chOff x="2478666" y="2296008"/>
            <a:chExt cx="4575686" cy="280982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FBEF21-533F-4891-ABDE-39C8E9D26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666" y="2296008"/>
              <a:ext cx="4575686" cy="280982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7FF6762-A0D5-40E7-BEF4-D1ECE8EB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91" b="8659"/>
            <a:stretch/>
          </p:blipFill>
          <p:spPr>
            <a:xfrm>
              <a:off x="6650437" y="2951394"/>
              <a:ext cx="288134" cy="25301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8BBA303-8A87-48CC-9CAA-3DCFD295A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727" y="3204408"/>
              <a:ext cx="222922" cy="12384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87D8A94-CA66-413C-89FA-3E83DC80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1096" y="3383063"/>
              <a:ext cx="386815" cy="8767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9A1C-E59D-4074-9818-66739D4FCB5F}"/>
              </a:ext>
            </a:extLst>
          </p:cNvPr>
          <p:cNvGrpSpPr/>
          <p:nvPr/>
        </p:nvGrpSpPr>
        <p:grpSpPr>
          <a:xfrm>
            <a:off x="4318854" y="5875368"/>
            <a:ext cx="1166245" cy="312041"/>
            <a:chOff x="3401386" y="5654278"/>
            <a:chExt cx="1166245" cy="31204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6A3C956-9DD2-4CB4-85D6-B3BA2E06A09E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인쇄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9DB33B-D951-41CD-9C14-ED360AEE533C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닫기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0BB626-6CB0-49BA-9048-B642A79B12C8}"/>
              </a:ext>
            </a:extLst>
          </p:cNvPr>
          <p:cNvSpPr txBox="1"/>
          <p:nvPr/>
        </p:nvSpPr>
        <p:spPr>
          <a:xfrm>
            <a:off x="2162275" y="251661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E9D011-5ED0-47E8-BA17-F195AD55FAD4}"/>
              </a:ext>
            </a:extLst>
          </p:cNvPr>
          <p:cNvSpPr txBox="1"/>
          <p:nvPr/>
        </p:nvSpPr>
        <p:spPr>
          <a:xfrm>
            <a:off x="6641142" y="248664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BD6674-F9F5-4361-BC28-C26972C4ECF0}"/>
              </a:ext>
            </a:extLst>
          </p:cNvPr>
          <p:cNvSpPr txBox="1"/>
          <p:nvPr/>
        </p:nvSpPr>
        <p:spPr>
          <a:xfrm>
            <a:off x="3859577" y="54273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079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9749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회람문서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회람문서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9960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회람으로 지정된 문서를 확인 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회람자로 추가된 기안에 대한 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671408-1247-40BF-91C9-F67A04F40E63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BA579F-BA11-438A-B9E8-992DDED8F158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EDFBD67-E6AF-4274-98EC-55420646D848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510CD3-108C-441B-93ED-2AA67E7E6957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회람 문서</a:t>
                </a: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390F0E5-CE91-462B-A859-4DE972632D2A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80E72-4772-45F0-916E-C2B57DFF3899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CA76F1-ECD6-46DA-80C9-9EB557991BBA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라이언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라이언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16FDCC7-7C51-455F-B67D-94F1BD7FC376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BFFD293-15C9-475B-BDCA-46F488451484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3C9E3FCA-64E5-4913-95AC-BC1E29A33A27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493AC35-B917-449D-8186-5E6C5C625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90F08CD-C99E-4FC7-BBFE-D773F63181C5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02329D-9781-4B8D-A56E-71A6E11BC6C6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30CACA-E7A3-4C62-8168-5180AFF1BAB0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294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236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문서함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수신문서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수신문서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7547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수신으로 지정된 문서를 확인 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수신자로 추가된 기안에 대한 완료리스트를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C8EEF2-BDD1-431C-9399-ABE766FC3DE0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F270922-0C3C-48E2-AA3D-FEF378C3CF79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F8443D0-DC3F-4588-91F1-DC7DA59BDE31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1D30B5-18A8-4366-9253-39719E970F6A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수신 문서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369809-1E0F-42BC-A8C7-F8662E519CBB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119143-E501-40FA-8E01-D0F02DDF52E8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3CD70-5222-4310-98CB-6F3C79570D06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B2C412-1A1E-4046-854D-7B4C70F5EDA2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49DAB2-AC66-435B-A110-8D2BC0E518E7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82F765B7-5B99-4BC7-BC4E-809406FF0A9F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FCFB157-367E-4F72-9D3F-A1082D77D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0A8C08A-9229-4BDB-8332-B78ABDB49488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DD528-C460-419F-863A-CA0DEF69DE48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A81AD-8DDC-417C-9D78-106177EFAED8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538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3031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협조문서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협조문서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84916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협조자로 지정된 문서를 확인 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협조자로 추가된 기안에 대한 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29446A-275B-4CA0-A0DC-E54E4C67D9F3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1382C4-8765-499F-9423-5BDF8B150D30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E062802-D6AF-40F2-8F56-57919E49A6EF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C6FC-E538-476A-BF08-F2E63672D1C3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협조 문서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A011CD-2CFB-4579-B068-93F9CB6DF347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3F061-121D-4A32-B8A2-F2D170C1A33C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CB465F-F5F2-4C42-B356-BE467FC92323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249D3B7-A498-4500-8C85-718E47207B86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DBD124-ED95-4A57-9B52-EE99FCF06221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256E9696-7BD1-49DE-AAD3-31817D5A0466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8416D87-C536-414E-AC21-C822514EA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A23B207-EA3A-4749-9C5A-DFFAA9253418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D97676-6844-481C-B991-522BB02E4CF4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2BE5A6-71D6-4227-984A-93FB3A285E68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731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3232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결재문서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결재문서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208251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결재할 수 있는 문서 현황을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기안문서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결재가 가능하며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수정권한이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있다면 수정이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반려시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반려 사유 작성이 가능하다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9259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결재할 수 있는 문서 현황을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84A4180-28D1-4657-AC7C-C29FEBA494DF}"/>
              </a:ext>
            </a:extLst>
          </p:cNvPr>
          <p:cNvSpPr txBox="1"/>
          <p:nvPr/>
        </p:nvSpPr>
        <p:spPr>
          <a:xfrm>
            <a:off x="5383631" y="12859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5BF327-C6D1-48A1-8885-F9241779EDBE}"/>
              </a:ext>
            </a:extLst>
          </p:cNvPr>
          <p:cNvSpPr/>
          <p:nvPr/>
        </p:nvSpPr>
        <p:spPr>
          <a:xfrm>
            <a:off x="2127587" y="2013970"/>
            <a:ext cx="5530706" cy="42679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EACFDD2-B2F8-4240-A7F1-4BF5D4DDCB64}"/>
              </a:ext>
            </a:extLst>
          </p:cNvPr>
          <p:cNvGrpSpPr/>
          <p:nvPr/>
        </p:nvGrpSpPr>
        <p:grpSpPr>
          <a:xfrm>
            <a:off x="2084044" y="2098111"/>
            <a:ext cx="8512038" cy="488329"/>
            <a:chOff x="2177824" y="1733242"/>
            <a:chExt cx="8512038" cy="48832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9B7AFD-E017-4E95-9831-06E78DA04760}"/>
                </a:ext>
              </a:extLst>
            </p:cNvPr>
            <p:cNvSpPr/>
            <p:nvPr/>
          </p:nvSpPr>
          <p:spPr>
            <a:xfrm>
              <a:off x="2310666" y="1752743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88A145-FAC4-4CCC-A089-7F44E87D9E78}"/>
                </a:ext>
              </a:extLst>
            </p:cNvPr>
            <p:cNvSpPr txBox="1"/>
            <p:nvPr/>
          </p:nvSpPr>
          <p:spPr>
            <a:xfrm>
              <a:off x="2213340" y="1733242"/>
              <a:ext cx="5439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상태      문서번호                         </a:t>
              </a:r>
              <a:r>
                <a:rPr lang="ko-KR" altLang="en-US" sz="10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        부서   </a:t>
              </a:r>
              <a:r>
                <a:rPr lang="ko-KR" altLang="en-US" sz="10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기안일시       </a:t>
              </a:r>
              <a:r>
                <a:rPr lang="ko-KR" altLang="en-US" sz="9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최종 결재자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A99991-B76D-416D-9D46-BCD717C80829}"/>
                </a:ext>
              </a:extLst>
            </p:cNvPr>
            <p:cNvSpPr txBox="1"/>
            <p:nvPr/>
          </p:nvSpPr>
          <p:spPr>
            <a:xfrm>
              <a:off x="2177824" y="1990739"/>
              <a:ext cx="8512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진행중   인사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_2023_8  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휴가신청서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</a:t>
              </a:r>
              <a:r>
                <a:rPr lang="ko-KR" altLang="en-US" sz="9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2-20230607-(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순번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  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인사    </a:t>
              </a:r>
              <a:r>
                <a:rPr lang="ko-KR" altLang="en-US" sz="9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20:17 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307AE64-4DE6-417E-911B-B9CFA7102895}"/>
              </a:ext>
            </a:extLst>
          </p:cNvPr>
          <p:cNvGrpSpPr/>
          <p:nvPr/>
        </p:nvGrpSpPr>
        <p:grpSpPr>
          <a:xfrm>
            <a:off x="2389141" y="2802498"/>
            <a:ext cx="6824967" cy="3714863"/>
            <a:chOff x="2376933" y="2344293"/>
            <a:chExt cx="6824967" cy="371486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733FA18-E477-4D05-A2D4-1DC05AF7B277}"/>
                </a:ext>
              </a:extLst>
            </p:cNvPr>
            <p:cNvSpPr/>
            <p:nvPr/>
          </p:nvSpPr>
          <p:spPr>
            <a:xfrm>
              <a:off x="2376933" y="2345972"/>
              <a:ext cx="5705613" cy="3713184"/>
            </a:xfrm>
            <a:prstGeom prst="roundRect">
              <a:avLst>
                <a:gd name="adj" fmla="val 0"/>
              </a:avLst>
            </a:prstGeom>
            <a:solidFill>
              <a:srgbClr val="BDD7EE">
                <a:alpha val="60000"/>
              </a:srgbClr>
            </a:solidFill>
            <a:ln w="28575">
              <a:solidFill>
                <a:srgbClr val="BDD7EE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A4638B-449D-4711-BA3A-61306473C27B}"/>
                </a:ext>
              </a:extLst>
            </p:cNvPr>
            <p:cNvSpPr txBox="1"/>
            <p:nvPr/>
          </p:nvSpPr>
          <p:spPr>
            <a:xfrm>
              <a:off x="2475228" y="2344293"/>
              <a:ext cx="1967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문서결재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5AAC307-FCC9-4D3B-B747-6631B628F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24" t="7717" r="40845" b="1295"/>
            <a:stretch/>
          </p:blipFill>
          <p:spPr>
            <a:xfrm>
              <a:off x="2475228" y="2652070"/>
              <a:ext cx="3511948" cy="3308599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B765530-E839-466A-8EEE-AFDB87967CFE}"/>
                </a:ext>
              </a:extLst>
            </p:cNvPr>
            <p:cNvGrpSpPr/>
            <p:nvPr/>
          </p:nvGrpSpPr>
          <p:grpSpPr>
            <a:xfrm>
              <a:off x="6370769" y="2732233"/>
              <a:ext cx="2754433" cy="1183055"/>
              <a:chOff x="6445428" y="2652127"/>
              <a:chExt cx="2754433" cy="118305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89BE8A2-13D9-430E-AA81-22DCAA16DDF3}"/>
                  </a:ext>
                </a:extLst>
              </p:cNvPr>
              <p:cNvGrpSpPr/>
              <p:nvPr/>
            </p:nvGrpSpPr>
            <p:grpSpPr>
              <a:xfrm>
                <a:off x="6478382" y="2652127"/>
                <a:ext cx="1477366" cy="313385"/>
                <a:chOff x="3498288" y="5654278"/>
                <a:chExt cx="1095906" cy="301993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AAF92C7-F07A-4D6D-8168-C58CA7D29DF9}"/>
                    </a:ext>
                  </a:extLst>
                </p:cNvPr>
                <p:cNvSpPr/>
                <p:nvPr/>
              </p:nvSpPr>
              <p:spPr>
                <a:xfrm>
                  <a:off x="3498288" y="5654278"/>
                  <a:ext cx="533774" cy="30199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결제</a:t>
                  </a: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8D8735B3-9334-4C37-8540-C53FC07B6877}"/>
                    </a:ext>
                  </a:extLst>
                </p:cNvPr>
                <p:cNvSpPr/>
                <p:nvPr/>
              </p:nvSpPr>
              <p:spPr>
                <a:xfrm>
                  <a:off x="4060420" y="5654278"/>
                  <a:ext cx="533774" cy="3019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반려</a:t>
                  </a:r>
                </a:p>
              </p:txBody>
            </p:sp>
          </p:grp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6566150-1AFB-4580-9AAC-8CACE3EB8592}"/>
                  </a:ext>
                </a:extLst>
              </p:cNvPr>
              <p:cNvSpPr/>
              <p:nvPr/>
            </p:nvSpPr>
            <p:spPr>
              <a:xfrm>
                <a:off x="6478382" y="3016061"/>
                <a:ext cx="1477366" cy="819121"/>
              </a:xfrm>
              <a:prstGeom prst="roundRect">
                <a:avLst>
                  <a:gd name="adj" fmla="val 8665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254F8-E26D-4CA6-A8C0-0B12C3E856D0}"/>
                  </a:ext>
                </a:extLst>
              </p:cNvPr>
              <p:cNvSpPr txBox="1"/>
              <p:nvPr/>
            </p:nvSpPr>
            <p:spPr>
              <a:xfrm>
                <a:off x="6445428" y="3042519"/>
                <a:ext cx="2754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</a:t>
                </a:r>
                <a:r>
                  <a:rPr lang="en-US" altLang="ko-KR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</a:t>
                </a:r>
                <a:r>
                  <a:rPr lang="ko-KR" altLang="en-US" sz="600" dirty="0" err="1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en-US" altLang="ko-KR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-20230607-(</a:t>
                </a:r>
                <a:r>
                  <a:rPr lang="ko-KR" altLang="en-US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순번</a:t>
                </a:r>
                <a:r>
                  <a:rPr lang="en-US" altLang="ko-KR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600" dirty="0">
                  <a:solidFill>
                    <a:schemeClr val="bg2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ko-KR" altLang="en-US" sz="6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E2B2070-D506-4186-8E6A-62D2A0CB9EE6}"/>
                </a:ext>
              </a:extLst>
            </p:cNvPr>
            <p:cNvGrpSpPr/>
            <p:nvPr/>
          </p:nvGrpSpPr>
          <p:grpSpPr>
            <a:xfrm>
              <a:off x="6325983" y="4087811"/>
              <a:ext cx="2875917" cy="1808701"/>
              <a:chOff x="8119009" y="3941789"/>
              <a:chExt cx="2875917" cy="1808701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2AE52F3-9A72-41D6-A512-DD478AC9CD83}"/>
                  </a:ext>
                </a:extLst>
              </p:cNvPr>
              <p:cNvGrpSpPr/>
              <p:nvPr/>
            </p:nvGrpSpPr>
            <p:grpSpPr>
              <a:xfrm>
                <a:off x="8119009" y="3941789"/>
                <a:ext cx="1597763" cy="1808701"/>
                <a:chOff x="6537384" y="3959583"/>
                <a:chExt cx="1597763" cy="18087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8D38D76-9213-4D29-BBEC-D99CF5BFFCD8}"/>
                    </a:ext>
                  </a:extLst>
                </p:cNvPr>
                <p:cNvSpPr/>
                <p:nvPr/>
              </p:nvSpPr>
              <p:spPr>
                <a:xfrm>
                  <a:off x="6537384" y="3959583"/>
                  <a:ext cx="1597763" cy="33552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8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기안프로세스 설정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26BC7BA-E276-403E-A280-6DE364444194}"/>
                    </a:ext>
                  </a:extLst>
                </p:cNvPr>
                <p:cNvSpPr/>
                <p:nvPr/>
              </p:nvSpPr>
              <p:spPr>
                <a:xfrm>
                  <a:off x="6537384" y="4381612"/>
                  <a:ext cx="1597763" cy="138667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9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95812C8-EA70-48D4-BB2A-EB162A9A6E7C}"/>
                    </a:ext>
                  </a:extLst>
                </p:cNvPr>
                <p:cNvSpPr/>
                <p:nvPr/>
              </p:nvSpPr>
              <p:spPr>
                <a:xfrm>
                  <a:off x="6657963" y="4674896"/>
                  <a:ext cx="388537" cy="4084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268F6CB-1EE3-474F-91B7-20D676CE6699}"/>
                    </a:ext>
                  </a:extLst>
                </p:cNvPr>
                <p:cNvSpPr/>
                <p:nvPr/>
              </p:nvSpPr>
              <p:spPr>
                <a:xfrm>
                  <a:off x="6657962" y="5219546"/>
                  <a:ext cx="388537" cy="4084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E1537F6B-9887-4338-B265-59CB4182A122}"/>
                    </a:ext>
                  </a:extLst>
                </p:cNvPr>
                <p:cNvSpPr/>
                <p:nvPr/>
              </p:nvSpPr>
              <p:spPr>
                <a:xfrm>
                  <a:off x="6966995" y="4658715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868B482-5D19-4FD6-AC7D-9114D2FEDD12}"/>
                    </a:ext>
                  </a:extLst>
                </p:cNvPr>
                <p:cNvSpPr/>
                <p:nvPr/>
              </p:nvSpPr>
              <p:spPr>
                <a:xfrm>
                  <a:off x="6981030" y="5192715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5BE39-C56E-405C-A010-4D9F8A8C842A}"/>
                    </a:ext>
                  </a:extLst>
                </p:cNvPr>
                <p:cNvSpPr txBox="1"/>
                <p:nvPr/>
              </p:nvSpPr>
              <p:spPr>
                <a:xfrm>
                  <a:off x="7076489" y="4774180"/>
                  <a:ext cx="10391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err="1"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어피치</a:t>
                  </a:r>
                  <a:endParaRPr lang="ko-KR" altLang="en-US" sz="10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B5774C3-C0CF-47A0-8D9B-EB26BD13DD54}"/>
                    </a:ext>
                  </a:extLst>
                </p:cNvPr>
                <p:cNvSpPr txBox="1"/>
                <p:nvPr/>
              </p:nvSpPr>
              <p:spPr>
                <a:xfrm>
                  <a:off x="7096042" y="5328189"/>
                  <a:ext cx="10391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라이언</a:t>
                  </a: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B3682BD-F5F2-443B-A317-51B4809F6C5A}"/>
                    </a:ext>
                  </a:extLst>
                </p:cNvPr>
                <p:cNvSpPr/>
                <p:nvPr/>
              </p:nvSpPr>
              <p:spPr>
                <a:xfrm>
                  <a:off x="7618169" y="4839807"/>
                  <a:ext cx="341218" cy="13969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기안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57C507-55FB-4D0B-A2E6-BA5E728A2D81}"/>
                  </a:ext>
                </a:extLst>
              </p:cNvPr>
              <p:cNvSpPr txBox="1"/>
              <p:nvPr/>
            </p:nvSpPr>
            <p:spPr>
              <a:xfrm>
                <a:off x="8119009" y="4378673"/>
                <a:ext cx="287591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프로세스</a:t>
                </a:r>
                <a:r>
                  <a:rPr lang="en-US" altLang="ko-KR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결재순서</a:t>
                </a:r>
                <a:r>
                  <a:rPr lang="en-US" altLang="ko-KR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47078B-C944-4A58-965F-4475B62518DB}"/>
                </a:ext>
              </a:extLst>
            </p:cNvPr>
            <p:cNvSpPr/>
            <p:nvPr/>
          </p:nvSpPr>
          <p:spPr>
            <a:xfrm>
              <a:off x="6073034" y="2675926"/>
              <a:ext cx="94149" cy="3308599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2E0F9D9-EF5B-4FE7-86A5-F6C7A18CC935}"/>
                </a:ext>
              </a:extLst>
            </p:cNvPr>
            <p:cNvSpPr/>
            <p:nvPr/>
          </p:nvSpPr>
          <p:spPr>
            <a:xfrm>
              <a:off x="6072250" y="2802459"/>
              <a:ext cx="87314" cy="17222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B1381DC-689B-42FE-9A07-7B93F58A8DB2}"/>
              </a:ext>
            </a:extLst>
          </p:cNvPr>
          <p:cNvCxnSpPr>
            <a:cxnSpLocks/>
          </p:cNvCxnSpPr>
          <p:nvPr/>
        </p:nvCxnSpPr>
        <p:spPr>
          <a:xfrm flipH="1">
            <a:off x="3433706" y="2593155"/>
            <a:ext cx="695188" cy="332392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A87F17-3E7F-4006-A853-29658AACEF11}"/>
              </a:ext>
            </a:extLst>
          </p:cNvPr>
          <p:cNvSpPr/>
          <p:nvPr/>
        </p:nvSpPr>
        <p:spPr>
          <a:xfrm>
            <a:off x="3306249" y="2376748"/>
            <a:ext cx="1942249" cy="19526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6B4A0B8-A2A9-45FD-8370-B917517E2277}"/>
              </a:ext>
            </a:extLst>
          </p:cNvPr>
          <p:cNvGrpSpPr/>
          <p:nvPr/>
        </p:nvGrpSpPr>
        <p:grpSpPr>
          <a:xfrm>
            <a:off x="5787474" y="1590326"/>
            <a:ext cx="1933466" cy="311102"/>
            <a:chOff x="5725515" y="2161746"/>
            <a:chExt cx="1933466" cy="311102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7BB7BF-B10A-4384-A865-A5A210F5736A}"/>
                </a:ext>
              </a:extLst>
            </p:cNvPr>
            <p:cNvSpPr/>
            <p:nvPr/>
          </p:nvSpPr>
          <p:spPr>
            <a:xfrm>
              <a:off x="5725515" y="2166370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9B196D4D-F145-4511-AD2C-12A36F435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128" y="2161746"/>
              <a:ext cx="305853" cy="30647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15F7FA-B00C-4155-BB43-C1BE23361FA4}"/>
              </a:ext>
            </a:extLst>
          </p:cNvPr>
          <p:cNvSpPr txBox="1"/>
          <p:nvPr/>
        </p:nvSpPr>
        <p:spPr>
          <a:xfrm>
            <a:off x="1841899" y="188222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52D702-63D1-496A-8B44-E9F9829D7303}"/>
              </a:ext>
            </a:extLst>
          </p:cNvPr>
          <p:cNvSpPr txBox="1"/>
          <p:nvPr/>
        </p:nvSpPr>
        <p:spPr>
          <a:xfrm>
            <a:off x="6174498" y="284823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4DD2423-7F85-444B-A18E-43E19A58081C}"/>
              </a:ext>
            </a:extLst>
          </p:cNvPr>
          <p:cNvSpPr txBox="1"/>
          <p:nvPr/>
        </p:nvSpPr>
        <p:spPr>
          <a:xfrm>
            <a:off x="6956864" y="284051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05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3778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얼굴 인식 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아이디와 사용자의 얼굴을 이용한 로그인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이용한 로그인과 얼굴 인식을 이용한 로그인 방법을 선택할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아이디를 입력할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 버튼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찾기를 진행할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8711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 로그인을 선택하면 아이디와 얼굴 인식 버튼이 출력된다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입력 후 얼굴 인식 버튼을 클릭하면 사용자의 얼굴을 인식할 수 있는 창이 뜨고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얼굴이 일치하면 로그인이 진행된다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2911763" y="31058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84EEC-BE60-4AC8-83B3-EB34DF39DCE2}"/>
              </a:ext>
            </a:extLst>
          </p:cNvPr>
          <p:cNvSpPr txBox="1"/>
          <p:nvPr/>
        </p:nvSpPr>
        <p:spPr>
          <a:xfrm>
            <a:off x="2791281" y="361515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ED3C1-A983-404A-A6D8-B25C6AF396D2}"/>
              </a:ext>
            </a:extLst>
          </p:cNvPr>
          <p:cNvSpPr txBox="1"/>
          <p:nvPr/>
        </p:nvSpPr>
        <p:spPr>
          <a:xfrm>
            <a:off x="3608155" y="42087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758BA-CB3D-4B4C-B4C8-DFC6DDC989CF}"/>
              </a:ext>
            </a:extLst>
          </p:cNvPr>
          <p:cNvSpPr txBox="1"/>
          <p:nvPr/>
        </p:nvSpPr>
        <p:spPr>
          <a:xfrm>
            <a:off x="3397330" y="55864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7835F4F-0028-417B-81AF-271E2003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20" y="4294565"/>
            <a:ext cx="440070" cy="4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701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4085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증명서 발급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증명서 신청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증명서 신청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23730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신청할 수 있는 증명서의 양식을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양식명을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증명서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신청서가 나타난다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발급신청할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증명서의 내용을 입력하고 등록하여 증명서를 신청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증명서를 발급 신청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52313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증명서 발급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증명서 신청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신청 내역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발급 승인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44A801-F4CD-4EDC-8C32-203123722A60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82F82A5-3F44-4AEE-B68B-C51FBC5633ED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7E2DA3-E396-4B87-B83C-7A8ACC5042F2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증명서 신청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3C819D-84D8-462D-BC95-E8ABC5A9DFE6}"/>
              </a:ext>
            </a:extLst>
          </p:cNvPr>
          <p:cNvSpPr/>
          <p:nvPr/>
        </p:nvSpPr>
        <p:spPr>
          <a:xfrm>
            <a:off x="2308932" y="3013957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468E5-6707-4D06-B251-00A57A7220FF}"/>
              </a:ext>
            </a:extLst>
          </p:cNvPr>
          <p:cNvSpPr txBox="1"/>
          <p:nvPr/>
        </p:nvSpPr>
        <p:spPr>
          <a:xfrm>
            <a:off x="2219955" y="3000560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양식명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                                  양식설명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BA280-F89A-4CBA-AB52-715D9154208F}"/>
              </a:ext>
            </a:extLst>
          </p:cNvPr>
          <p:cNvSpPr txBox="1"/>
          <p:nvPr/>
        </p:nvSpPr>
        <p:spPr>
          <a:xfrm>
            <a:off x="2242741" y="3289458"/>
            <a:ext cx="55145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경력증명서                                           경력 증명서 신청을 위한 양식입니다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</a:p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재직증명서                                           재직 증명서 신청을 위한 양식입니다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3264CC-7A0C-4B4B-BFD3-D588A2008B5C}"/>
              </a:ext>
            </a:extLst>
          </p:cNvPr>
          <p:cNvCxnSpPr>
            <a:cxnSpLocks/>
          </p:cNvCxnSpPr>
          <p:nvPr/>
        </p:nvCxnSpPr>
        <p:spPr>
          <a:xfrm>
            <a:off x="2341431" y="3610829"/>
            <a:ext cx="527881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05702C-CEE1-4AD7-8203-C26E296E999B}"/>
              </a:ext>
            </a:extLst>
          </p:cNvPr>
          <p:cNvGrpSpPr/>
          <p:nvPr/>
        </p:nvGrpSpPr>
        <p:grpSpPr>
          <a:xfrm>
            <a:off x="5725515" y="2161746"/>
            <a:ext cx="1933466" cy="311102"/>
            <a:chOff x="4103184" y="6077648"/>
            <a:chExt cx="1933466" cy="31110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E3194BE-79FF-4A73-B777-0E8C3EC53A2E}"/>
                </a:ext>
              </a:extLst>
            </p:cNvPr>
            <p:cNvSpPr/>
            <p:nvPr/>
          </p:nvSpPr>
          <p:spPr>
            <a:xfrm>
              <a:off x="4103184" y="6082272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8749247-24D1-41CD-81FC-0FA9137A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97" y="6077648"/>
              <a:ext cx="305853" cy="30647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D154632-515B-48AD-85B6-BA0DDDBC0138}"/>
              </a:ext>
            </a:extLst>
          </p:cNvPr>
          <p:cNvSpPr txBox="1"/>
          <p:nvPr/>
        </p:nvSpPr>
        <p:spPr>
          <a:xfrm>
            <a:off x="1828703" y="20622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4D4498-6E3D-4A22-9F63-B94CB566B0B0}"/>
              </a:ext>
            </a:extLst>
          </p:cNvPr>
          <p:cNvGrpSpPr/>
          <p:nvPr/>
        </p:nvGrpSpPr>
        <p:grpSpPr>
          <a:xfrm>
            <a:off x="2312289" y="2662306"/>
            <a:ext cx="1004788" cy="276999"/>
            <a:chOff x="577258" y="2389766"/>
            <a:chExt cx="1138756" cy="3342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F68885-0E06-4FF2-A386-15DFA8DB3C46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양식명</a:t>
              </a:r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순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24C79803-988D-4BEF-BA05-B0B343F00F00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24E3C64-B442-44FD-BA82-D5B69716B662}"/>
              </a:ext>
            </a:extLst>
          </p:cNvPr>
          <p:cNvGrpSpPr/>
          <p:nvPr/>
        </p:nvGrpSpPr>
        <p:grpSpPr>
          <a:xfrm>
            <a:off x="3915080" y="3341575"/>
            <a:ext cx="3122679" cy="3201638"/>
            <a:chOff x="3915080" y="3341575"/>
            <a:chExt cx="3122679" cy="320163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AF0E4A9-7C29-4A78-A48D-8A085DA9A772}"/>
                </a:ext>
              </a:extLst>
            </p:cNvPr>
            <p:cNvSpPr/>
            <p:nvPr/>
          </p:nvSpPr>
          <p:spPr>
            <a:xfrm>
              <a:off x="3915081" y="3341575"/>
              <a:ext cx="3122678" cy="3201638"/>
            </a:xfrm>
            <a:prstGeom prst="roundRect">
              <a:avLst>
                <a:gd name="adj" fmla="val 0"/>
              </a:avLst>
            </a:prstGeom>
            <a:solidFill>
              <a:srgbClr val="BDD7EE">
                <a:alpha val="60000"/>
              </a:srgbClr>
            </a:solidFill>
            <a:ln w="28575">
              <a:solidFill>
                <a:srgbClr val="BDD7EE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2C77C3-10C1-47D8-80FF-4B16B1CA59AE}"/>
                </a:ext>
              </a:extLst>
            </p:cNvPr>
            <p:cNvSpPr txBox="1"/>
            <p:nvPr/>
          </p:nvSpPr>
          <p:spPr>
            <a:xfrm>
              <a:off x="3915080" y="3341575"/>
              <a:ext cx="19678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증명서 신청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775E3EA-4FAD-4B1D-A8D6-78D998A32517}"/>
                </a:ext>
              </a:extLst>
            </p:cNvPr>
            <p:cNvGrpSpPr/>
            <p:nvPr/>
          </p:nvGrpSpPr>
          <p:grpSpPr>
            <a:xfrm>
              <a:off x="4076296" y="3832422"/>
              <a:ext cx="2707765" cy="518757"/>
              <a:chOff x="1422732" y="2003981"/>
              <a:chExt cx="2707765" cy="51875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98F7F-803D-4322-9852-45D8864E8DA4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이름</a:t>
                </a:r>
                <a:endParaRPr lang="en-US" altLang="ko-KR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CD7F40CA-8413-4A64-A83A-612E9ABCCD26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5A44FD8-DB5A-4B19-A34C-D7DE774C07B1}"/>
                </a:ext>
              </a:extLst>
            </p:cNvPr>
            <p:cNvGrpSpPr/>
            <p:nvPr/>
          </p:nvGrpSpPr>
          <p:grpSpPr>
            <a:xfrm>
              <a:off x="4076296" y="4367123"/>
              <a:ext cx="2707765" cy="518757"/>
              <a:chOff x="1422732" y="2003981"/>
              <a:chExt cx="2707765" cy="51875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29FFB0F-92AE-4BA1-A811-2051C8BF9A13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부서</a:t>
                </a:r>
                <a:endParaRPr lang="en-US" altLang="ko-KR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D303446-6FBD-4303-B6EB-E1AB19EE860D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8667B9E-57A8-4362-8076-63B7A039D4AA}"/>
                </a:ext>
              </a:extLst>
            </p:cNvPr>
            <p:cNvGrpSpPr/>
            <p:nvPr/>
          </p:nvGrpSpPr>
          <p:grpSpPr>
            <a:xfrm>
              <a:off x="4076296" y="4930262"/>
              <a:ext cx="2707765" cy="518757"/>
              <a:chOff x="1422732" y="2003981"/>
              <a:chExt cx="2707765" cy="518757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708A35-70E0-49B8-81FD-CDB6B1378B37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직위 </a:t>
                </a:r>
                <a:r>
                  <a: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/ </a:t>
                </a:r>
                <a:r>
                  <a:rPr lang="ko-KR" altLang="en-US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직책</a:t>
                </a:r>
                <a:endParaRPr lang="en-US" altLang="ko-KR" sz="1000" b="1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90EC6C03-FE4A-4AE3-988B-2A9C4DC49122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99ED2D3-E84D-4E31-BB64-7AEEC9848D4B}"/>
                </a:ext>
              </a:extLst>
            </p:cNvPr>
            <p:cNvGrpSpPr/>
            <p:nvPr/>
          </p:nvGrpSpPr>
          <p:grpSpPr>
            <a:xfrm>
              <a:off x="4055464" y="5460816"/>
              <a:ext cx="2707765" cy="518757"/>
              <a:chOff x="1422732" y="2003981"/>
              <a:chExt cx="2707765" cy="51875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1B1D22-6313-4959-BC46-34C4094786CE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입사일</a:t>
                </a:r>
                <a:endParaRPr lang="en-US" altLang="ko-KR" sz="1000" b="1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B07D1E1F-FBDD-4520-A292-F442398CCF1E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7189EA1-5632-4904-A596-E4878707F407}"/>
                </a:ext>
              </a:extLst>
            </p:cNvPr>
            <p:cNvGrpSpPr/>
            <p:nvPr/>
          </p:nvGrpSpPr>
          <p:grpSpPr>
            <a:xfrm>
              <a:off x="4848593" y="6140450"/>
              <a:ext cx="1166245" cy="312041"/>
              <a:chOff x="3401386" y="5654278"/>
              <a:chExt cx="1166245" cy="312041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85CDDCA2-2F8F-4A01-853C-6F85AB8719AB}"/>
                  </a:ext>
                </a:extLst>
              </p:cNvPr>
              <p:cNvSpPr/>
              <p:nvPr/>
            </p:nvSpPr>
            <p:spPr>
              <a:xfrm>
                <a:off x="3401386" y="5664326"/>
                <a:ext cx="533774" cy="30199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인쇄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0654C790-9C66-4ADB-B69C-486C54670F08}"/>
                  </a:ext>
                </a:extLst>
              </p:cNvPr>
              <p:cNvSpPr/>
              <p:nvPr/>
            </p:nvSpPr>
            <p:spPr>
              <a:xfrm>
                <a:off x="4033857" y="5654278"/>
                <a:ext cx="533774" cy="3019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accent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닫기</a:t>
                </a: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A5CD171-B544-45D6-9B30-5A71BC3E95AF}"/>
              </a:ext>
            </a:extLst>
          </p:cNvPr>
          <p:cNvSpPr txBox="1"/>
          <p:nvPr/>
        </p:nvSpPr>
        <p:spPr>
          <a:xfrm>
            <a:off x="4076296" y="3560749"/>
            <a:ext cx="5514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아래의 정보를 입력해주세요</a:t>
            </a:r>
            <a:r>
              <a:rPr lang="en-US" altLang="ko-KR" sz="800" b="1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입력된 정보는 증명서 신청 시 반영됩니다</a:t>
            </a:r>
            <a:r>
              <a:rPr lang="en-US" altLang="ko-KR" sz="800" dirty="0">
                <a:solidFill>
                  <a:schemeClr val="accent1">
                    <a:lumMod val="50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7B871-B4D3-4054-84D6-37A91FCCC067}"/>
              </a:ext>
            </a:extLst>
          </p:cNvPr>
          <p:cNvSpPr txBox="1"/>
          <p:nvPr/>
        </p:nvSpPr>
        <p:spPr>
          <a:xfrm>
            <a:off x="3626542" y="309123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66A00F-F254-4C83-A579-074A95E5904F}"/>
              </a:ext>
            </a:extLst>
          </p:cNvPr>
          <p:cNvSpPr txBox="1"/>
          <p:nvPr/>
        </p:nvSpPr>
        <p:spPr>
          <a:xfrm>
            <a:off x="5289220" y="19342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131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3463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증명서 발급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신청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신청 내역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27300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신청한 증명서 리스트를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증명서를 발급 신청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56FEC7A-72B6-41E4-B9FA-0F925286C02A}"/>
              </a:ext>
            </a:extLst>
          </p:cNvPr>
          <p:cNvSpPr txBox="1"/>
          <p:nvPr/>
        </p:nvSpPr>
        <p:spPr>
          <a:xfrm>
            <a:off x="52313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증명서 발급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414035-D800-4002-8136-49B3052A39AF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EC808E-45E3-41B2-A35B-265D4304241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3B3BE2-8C37-4211-993B-403BE66A336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증명서 신청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신청 내역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발급 승인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DC0516-3B15-42DF-BC95-8AB6FDB07AFA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18AFD09-5833-4FF0-B82F-40263699048F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AE01D-BD61-45B2-B671-51D8051838CF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신청 내역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EEE08-0C90-48B3-B3DB-D5869856DE0D}"/>
              </a:ext>
            </a:extLst>
          </p:cNvPr>
          <p:cNvSpPr/>
          <p:nvPr/>
        </p:nvSpPr>
        <p:spPr>
          <a:xfrm>
            <a:off x="2308932" y="3084295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9EAC3-D5BE-417B-BF5C-7D4BF3FCDFA4}"/>
              </a:ext>
            </a:extLst>
          </p:cNvPr>
          <p:cNvSpPr txBox="1"/>
          <p:nvPr/>
        </p:nvSpPr>
        <p:spPr>
          <a:xfrm>
            <a:off x="2219955" y="3070898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상태                 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문서명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접수번호    부서       신청자          신청일시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06DA42-E373-4883-BA86-CF6C74F69793}"/>
              </a:ext>
            </a:extLst>
          </p:cNvPr>
          <p:cNvSpPr txBox="1"/>
          <p:nvPr/>
        </p:nvSpPr>
        <p:spPr>
          <a:xfrm>
            <a:off x="2341431" y="3350661"/>
            <a:ext cx="55145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진행중                재직증명서         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2023_1      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인사         라이언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2023-06-07 20:47</a:t>
            </a: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CA0B7-BEE0-4784-AC2E-F8CD57C2AA90}"/>
              </a:ext>
            </a:extLst>
          </p:cNvPr>
          <p:cNvGrpSpPr/>
          <p:nvPr/>
        </p:nvGrpSpPr>
        <p:grpSpPr>
          <a:xfrm>
            <a:off x="5725515" y="2161746"/>
            <a:ext cx="1933466" cy="311102"/>
            <a:chOff x="4103184" y="6077648"/>
            <a:chExt cx="1933466" cy="31110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BE0CE5-21CE-4D27-8F9B-429B4095D10D}"/>
                </a:ext>
              </a:extLst>
            </p:cNvPr>
            <p:cNvSpPr/>
            <p:nvPr/>
          </p:nvSpPr>
          <p:spPr>
            <a:xfrm>
              <a:off x="4103184" y="6082272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25CA92-978D-4947-BC7E-FB13248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97" y="6077648"/>
              <a:ext cx="305853" cy="30647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608A20-5943-4580-B52D-4A2F4016FA04}"/>
              </a:ext>
            </a:extLst>
          </p:cNvPr>
          <p:cNvSpPr txBox="1"/>
          <p:nvPr/>
        </p:nvSpPr>
        <p:spPr>
          <a:xfrm>
            <a:off x="1828703" y="20622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6EC8BF-DD33-4D34-8487-B4EC97E55E00}"/>
              </a:ext>
            </a:extLst>
          </p:cNvPr>
          <p:cNvGrpSpPr/>
          <p:nvPr/>
        </p:nvGrpSpPr>
        <p:grpSpPr>
          <a:xfrm>
            <a:off x="2332909" y="2697642"/>
            <a:ext cx="1176557" cy="274547"/>
            <a:chOff x="577258" y="2389766"/>
            <a:chExt cx="1138756" cy="3342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F9BBE7-C462-4D2C-A63A-62B81A20CB06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신청일 순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45C4DD9E-184A-42F6-A7AE-7E444E75F53B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04666E-7C3B-46EB-81B5-0EA6CE6374C2}"/>
              </a:ext>
            </a:extLst>
          </p:cNvPr>
          <p:cNvSpPr txBox="1"/>
          <p:nvPr/>
        </p:nvSpPr>
        <p:spPr>
          <a:xfrm>
            <a:off x="5289220" y="19342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364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1455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증명서 발급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발급 승인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발급 승인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2133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직원이 신청한 증명서 리스트를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권한자는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발급 요청된 문서를 승인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49001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권한자는 증명서를 발급 신청 내역을 승인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56FEC7A-72B6-41E4-B9FA-0F925286C02A}"/>
              </a:ext>
            </a:extLst>
          </p:cNvPr>
          <p:cNvSpPr txBox="1"/>
          <p:nvPr/>
        </p:nvSpPr>
        <p:spPr>
          <a:xfrm>
            <a:off x="52313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증명서 발급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414035-D800-4002-8136-49B3052A39AF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EC808E-45E3-41B2-A35B-265D4304241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3B3BE2-8C37-4211-993B-403BE66A336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증명서 신청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신청 내역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발급 승인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DC0516-3B15-42DF-BC95-8AB6FDB07AFA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18AFD09-5833-4FF0-B82F-40263699048F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AE01D-BD61-45B2-B671-51D8051838CF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발급 승인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EEE08-0C90-48B3-B3DB-D5869856DE0D}"/>
              </a:ext>
            </a:extLst>
          </p:cNvPr>
          <p:cNvSpPr/>
          <p:nvPr/>
        </p:nvSpPr>
        <p:spPr>
          <a:xfrm>
            <a:off x="2308932" y="3084295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9EAC3-D5BE-417B-BF5C-7D4BF3FCDFA4}"/>
              </a:ext>
            </a:extLst>
          </p:cNvPr>
          <p:cNvSpPr txBox="1"/>
          <p:nvPr/>
        </p:nvSpPr>
        <p:spPr>
          <a:xfrm>
            <a:off x="2219955" y="3070898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상태                 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문서명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접수번호    부서       신청자          신청일시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06DA42-E373-4883-BA86-CF6C74F69793}"/>
              </a:ext>
            </a:extLst>
          </p:cNvPr>
          <p:cNvSpPr txBox="1"/>
          <p:nvPr/>
        </p:nvSpPr>
        <p:spPr>
          <a:xfrm>
            <a:off x="2341431" y="3350661"/>
            <a:ext cx="55145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진행중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재직증명서         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2023_1      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인사         라이언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2023-06-07 20:47</a:t>
            </a: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CA0B7-BEE0-4784-AC2E-F8CD57C2AA90}"/>
              </a:ext>
            </a:extLst>
          </p:cNvPr>
          <p:cNvGrpSpPr/>
          <p:nvPr/>
        </p:nvGrpSpPr>
        <p:grpSpPr>
          <a:xfrm>
            <a:off x="5725515" y="2161746"/>
            <a:ext cx="1933466" cy="311102"/>
            <a:chOff x="4103184" y="6077648"/>
            <a:chExt cx="1933466" cy="31110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BE0CE5-21CE-4D27-8F9B-429B4095D10D}"/>
                </a:ext>
              </a:extLst>
            </p:cNvPr>
            <p:cNvSpPr/>
            <p:nvPr/>
          </p:nvSpPr>
          <p:spPr>
            <a:xfrm>
              <a:off x="4103184" y="6082272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25CA92-978D-4947-BC7E-FB13248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97" y="6077648"/>
              <a:ext cx="305853" cy="30647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608A20-5943-4580-B52D-4A2F4016FA04}"/>
              </a:ext>
            </a:extLst>
          </p:cNvPr>
          <p:cNvSpPr txBox="1"/>
          <p:nvPr/>
        </p:nvSpPr>
        <p:spPr>
          <a:xfrm>
            <a:off x="1828703" y="20622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6EC8BF-DD33-4D34-8487-B4EC97E55E00}"/>
              </a:ext>
            </a:extLst>
          </p:cNvPr>
          <p:cNvGrpSpPr/>
          <p:nvPr/>
        </p:nvGrpSpPr>
        <p:grpSpPr>
          <a:xfrm>
            <a:off x="2332909" y="2697642"/>
            <a:ext cx="1176557" cy="274547"/>
            <a:chOff x="577258" y="2389766"/>
            <a:chExt cx="1138756" cy="3342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F9BBE7-C462-4D2C-A63A-62B81A20CB06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신청일 순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45C4DD9E-184A-42F6-A7AE-7E444E75F53B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04666E-7C3B-46EB-81B5-0EA6CE6374C2}"/>
              </a:ext>
            </a:extLst>
          </p:cNvPr>
          <p:cNvSpPr txBox="1"/>
          <p:nvPr/>
        </p:nvSpPr>
        <p:spPr>
          <a:xfrm>
            <a:off x="5289220" y="19342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BB34E-EBDE-4C6C-9D15-2B0EAD04243A}"/>
              </a:ext>
            </a:extLst>
          </p:cNvPr>
          <p:cNvSpPr/>
          <p:nvPr/>
        </p:nvSpPr>
        <p:spPr>
          <a:xfrm>
            <a:off x="2414969" y="3389171"/>
            <a:ext cx="468907" cy="1708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승인</a:t>
            </a:r>
            <a:endParaRPr lang="ko-KR" altLang="en-US" sz="9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388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8275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 화면 </a:t>
                      </a:r>
                      <a:r>
                        <a:rPr lang="en-US" altLang="ko-KR" sz="1100" b="1" dirty="0"/>
                        <a:t>(1)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053430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예약일시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목적을 입력하여 예약한다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일정관리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요구사항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ID)'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에서도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일정등록과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동시에 예약을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자산을 선택하고 기간과 목적을 입력하여 회사의 공유 자원을 예약할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9FB2D6-DD20-4B37-ABC5-AA2665B03AB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3D6C-3DF6-4F7A-BF65-598ACF32AAB3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D1E0-5B84-4077-971F-6DE8945A60A6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1B83C2-D500-44D0-A9A8-4132D907030B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AC3FD1-B53F-4AFF-9E9F-44D97A14CE21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8F5E1F-9C0E-4A0B-B56A-EC9DCB21149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9EB57-D089-4F84-852C-399421E17906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EEFF3-5523-4019-9C93-96FA271490B4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3B9BA-8AEE-4AB2-9695-292572867942}"/>
              </a:ext>
            </a:extLst>
          </p:cNvPr>
          <p:cNvSpPr txBox="1"/>
          <p:nvPr/>
        </p:nvSpPr>
        <p:spPr>
          <a:xfrm>
            <a:off x="3806671" y="5456855"/>
            <a:ext cx="3330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4762C5-AC7C-4A05-8157-A02400C15CEE}"/>
              </a:ext>
            </a:extLst>
          </p:cNvPr>
          <p:cNvGrpSpPr/>
          <p:nvPr/>
        </p:nvGrpSpPr>
        <p:grpSpPr>
          <a:xfrm>
            <a:off x="3125192" y="1486076"/>
            <a:ext cx="3203599" cy="5040230"/>
            <a:chOff x="3125192" y="1486076"/>
            <a:chExt cx="3203599" cy="50402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955D9B-A92B-4FE3-A9E5-F2EB152436D8}"/>
                </a:ext>
              </a:extLst>
            </p:cNvPr>
            <p:cNvGrpSpPr/>
            <p:nvPr/>
          </p:nvGrpSpPr>
          <p:grpSpPr>
            <a:xfrm>
              <a:off x="3543325" y="1486076"/>
              <a:ext cx="2785466" cy="5040230"/>
              <a:chOff x="1824529" y="722067"/>
              <a:chExt cx="2763351" cy="560681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85D465B-9A04-4098-8F51-F52908ADFD9C}"/>
                  </a:ext>
                </a:extLst>
              </p:cNvPr>
              <p:cNvSpPr/>
              <p:nvPr/>
            </p:nvSpPr>
            <p:spPr>
              <a:xfrm>
                <a:off x="1843131" y="993275"/>
                <a:ext cx="2744749" cy="533560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7C34CA-0002-4146-B11F-3DD73232D3BF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예약하기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DC9538C-3B8A-4658-82F1-029D99ACDCCD}"/>
                </a:ext>
              </a:extLst>
            </p:cNvPr>
            <p:cNvGrpSpPr/>
            <p:nvPr/>
          </p:nvGrpSpPr>
          <p:grpSpPr>
            <a:xfrm>
              <a:off x="3503050" y="1802795"/>
              <a:ext cx="2748461" cy="276999"/>
              <a:chOff x="3503050" y="2017950"/>
              <a:chExt cx="2748461" cy="2769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6775CA7-C7C8-41B1-9FF1-DFC4826CF601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425A6A-B9E8-4FEF-9B7A-B0B468E614DD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</a:t>
                </a:r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3</a:t>
                </a:r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층 회의실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B86E1B-1BCC-4A3F-B9F1-A4D46159AACC}"/>
                </a:ext>
              </a:extLst>
            </p:cNvPr>
            <p:cNvSpPr txBox="1"/>
            <p:nvPr/>
          </p:nvSpPr>
          <p:spPr>
            <a:xfrm>
              <a:off x="3125192" y="154738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8D84D5-AF4F-4B8B-A804-96DC3509EBD7}"/>
                </a:ext>
              </a:extLst>
            </p:cNvPr>
            <p:cNvGrpSpPr/>
            <p:nvPr/>
          </p:nvGrpSpPr>
          <p:grpSpPr>
            <a:xfrm>
              <a:off x="3503050" y="2513700"/>
              <a:ext cx="2748461" cy="276999"/>
              <a:chOff x="3503050" y="2017950"/>
              <a:chExt cx="2748461" cy="27699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6608E33-B950-4474-9B56-B10C0F9AB33C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4A05EC-0FF9-4F1B-BABD-27592B702E7E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시작 시간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51D9C3-8CD4-4771-AB58-89E3C120C363}"/>
                </a:ext>
              </a:extLst>
            </p:cNvPr>
            <p:cNvGrpSpPr/>
            <p:nvPr/>
          </p:nvGrpSpPr>
          <p:grpSpPr>
            <a:xfrm>
              <a:off x="3494735" y="3206914"/>
              <a:ext cx="2748461" cy="276999"/>
              <a:chOff x="3503050" y="2017950"/>
              <a:chExt cx="2748461" cy="27699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9FD1ECB-EA2D-4CBC-B3D6-6C1D53CCD59A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718554-D55D-4B41-9C70-C8CF8C0AB0B3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종료 시간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FD3653-247A-4CDD-B48B-391C06FF9E73}"/>
                </a:ext>
              </a:extLst>
            </p:cNvPr>
            <p:cNvGrpSpPr/>
            <p:nvPr/>
          </p:nvGrpSpPr>
          <p:grpSpPr>
            <a:xfrm>
              <a:off x="3494735" y="3869243"/>
              <a:ext cx="2748461" cy="276999"/>
              <a:chOff x="3503050" y="2017950"/>
              <a:chExt cx="2748461" cy="27699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17989C-BBDC-473F-92CD-C8C15BD88305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114D23-FEE0-47F8-AC26-72B8CF4F50D8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사용 목적</a:t>
                </a:r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C4EB864-45E8-4BF1-B901-3BA0B7D0E899}"/>
                </a:ext>
              </a:extLst>
            </p:cNvPr>
            <p:cNvSpPr/>
            <p:nvPr/>
          </p:nvSpPr>
          <p:spPr>
            <a:xfrm>
              <a:off x="3644374" y="2122617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bg2">
                      <a:lumMod val="1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314</a:t>
              </a:r>
              <a:endParaRPr lang="ko-KR" altLang="en-US" sz="105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5FC1BB6-41D6-4833-A7D2-136E52CC3987}"/>
                </a:ext>
              </a:extLst>
            </p:cNvPr>
            <p:cNvSpPr/>
            <p:nvPr/>
          </p:nvSpPr>
          <p:spPr>
            <a:xfrm>
              <a:off x="3644374" y="2842986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8928B05-FBDD-4D1D-975B-63ABA8A1934D}"/>
                </a:ext>
              </a:extLst>
            </p:cNvPr>
            <p:cNvSpPr/>
            <p:nvPr/>
          </p:nvSpPr>
          <p:spPr>
            <a:xfrm>
              <a:off x="3648701" y="3530192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1C00BC3-FA81-433B-AFD2-20DD2D9B51F0}"/>
                </a:ext>
              </a:extLst>
            </p:cNvPr>
            <p:cNvSpPr/>
            <p:nvPr/>
          </p:nvSpPr>
          <p:spPr>
            <a:xfrm>
              <a:off x="3644373" y="4195996"/>
              <a:ext cx="2547131" cy="880793"/>
            </a:xfrm>
            <a:prstGeom prst="roundRect">
              <a:avLst>
                <a:gd name="adj" fmla="val 7133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967454-8880-4270-B2DF-565642794E29}"/>
                </a:ext>
              </a:extLst>
            </p:cNvPr>
            <p:cNvGrpSpPr/>
            <p:nvPr/>
          </p:nvGrpSpPr>
          <p:grpSpPr>
            <a:xfrm>
              <a:off x="3494735" y="5155359"/>
              <a:ext cx="2748461" cy="276999"/>
              <a:chOff x="3503050" y="2017950"/>
              <a:chExt cx="2748461" cy="27699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1DE92AA-6559-470D-87EC-2BC888C8B301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D6B307-E760-49B6-B389-BB4F1502D2D0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일정</a:t>
                </a:r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</a:t>
                </a:r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등록</a:t>
                </a: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0428F8C-0DC4-4AFE-A10D-188C1C4BD21F}"/>
                </a:ext>
              </a:extLst>
            </p:cNvPr>
            <p:cNvSpPr/>
            <p:nvPr/>
          </p:nvSpPr>
          <p:spPr>
            <a:xfrm>
              <a:off x="3707672" y="5523172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A1CC438-F03A-4815-BA69-BB3ED7180A32}"/>
                </a:ext>
              </a:extLst>
            </p:cNvPr>
            <p:cNvSpPr/>
            <p:nvPr/>
          </p:nvSpPr>
          <p:spPr>
            <a:xfrm>
              <a:off x="3707672" y="5673770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974DA7-2A9B-4045-86AC-A342B377F363}"/>
                </a:ext>
              </a:extLst>
            </p:cNvPr>
            <p:cNvSpPr/>
            <p:nvPr/>
          </p:nvSpPr>
          <p:spPr>
            <a:xfrm>
              <a:off x="3707672" y="5819785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94180A-E5D9-4E59-91BC-2D643034DF43}"/>
                </a:ext>
              </a:extLst>
            </p:cNvPr>
            <p:cNvSpPr/>
            <p:nvPr/>
          </p:nvSpPr>
          <p:spPr>
            <a:xfrm>
              <a:off x="3712572" y="5532675"/>
              <a:ext cx="99972" cy="901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9D359EC-6C9C-434A-A6CD-1EE05BACF180}"/>
                </a:ext>
              </a:extLst>
            </p:cNvPr>
            <p:cNvSpPr/>
            <p:nvPr/>
          </p:nvSpPr>
          <p:spPr>
            <a:xfrm>
              <a:off x="4280558" y="6130356"/>
              <a:ext cx="552353" cy="32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B01720D-3261-477D-BBF7-B93F008CDC23}"/>
                </a:ext>
              </a:extLst>
            </p:cNvPr>
            <p:cNvSpPr/>
            <p:nvPr/>
          </p:nvSpPr>
          <p:spPr>
            <a:xfrm>
              <a:off x="4917818" y="6126593"/>
              <a:ext cx="552353" cy="3217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400578-E294-482B-8B29-A0DCE44FBA85}"/>
                </a:ext>
              </a:extLst>
            </p:cNvPr>
            <p:cNvSpPr txBox="1"/>
            <p:nvPr/>
          </p:nvSpPr>
          <p:spPr>
            <a:xfrm>
              <a:off x="3357448" y="496213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91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1693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 화면 </a:t>
                      </a:r>
                      <a:r>
                        <a:rPr lang="en-US" altLang="ko-KR" sz="1100" b="1" dirty="0"/>
                        <a:t>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9675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예약일시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목적을 입력하여 예약한다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일정관리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요구사항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ID)'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에서도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일정등록과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동시에 예약을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출차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현황을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99115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자산을 선택하고 기간과 목적을 입력하여 회사의 공유 자원을 예약할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9FB2D6-DD20-4B37-ABC5-AA2665B03AB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3D6C-3DF6-4F7A-BF65-598ACF32AAB3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D1E0-5B84-4077-971F-6DE8945A60A6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1B83C2-D500-44D0-A9A8-4132D907030B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AC3FD1-B53F-4AFF-9E9F-44D97A14CE21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8F5E1F-9C0E-4A0B-B56A-EC9DCB21149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9EB57-D089-4F84-852C-399421E17906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EEFF3-5523-4019-9C93-96FA271490B4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3B9BA-8AEE-4AB2-9695-292572867942}"/>
              </a:ext>
            </a:extLst>
          </p:cNvPr>
          <p:cNvSpPr txBox="1"/>
          <p:nvPr/>
        </p:nvSpPr>
        <p:spPr>
          <a:xfrm>
            <a:off x="3806671" y="5456855"/>
            <a:ext cx="3330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4762C5-AC7C-4A05-8157-A02400C15CEE}"/>
              </a:ext>
            </a:extLst>
          </p:cNvPr>
          <p:cNvGrpSpPr/>
          <p:nvPr/>
        </p:nvGrpSpPr>
        <p:grpSpPr>
          <a:xfrm>
            <a:off x="3125192" y="1486076"/>
            <a:ext cx="3203599" cy="5040230"/>
            <a:chOff x="3125192" y="1486076"/>
            <a:chExt cx="3203599" cy="50402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955D9B-A92B-4FE3-A9E5-F2EB152436D8}"/>
                </a:ext>
              </a:extLst>
            </p:cNvPr>
            <p:cNvGrpSpPr/>
            <p:nvPr/>
          </p:nvGrpSpPr>
          <p:grpSpPr>
            <a:xfrm>
              <a:off x="3543325" y="1486076"/>
              <a:ext cx="2785466" cy="5040230"/>
              <a:chOff x="1824529" y="722067"/>
              <a:chExt cx="2763351" cy="560681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85D465B-9A04-4098-8F51-F52908ADFD9C}"/>
                  </a:ext>
                </a:extLst>
              </p:cNvPr>
              <p:cNvSpPr/>
              <p:nvPr/>
            </p:nvSpPr>
            <p:spPr>
              <a:xfrm>
                <a:off x="1843131" y="993275"/>
                <a:ext cx="2744749" cy="533560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7C34CA-0002-4146-B11F-3DD73232D3BF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예약하기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DC9538C-3B8A-4658-82F1-029D99ACDCCD}"/>
                </a:ext>
              </a:extLst>
            </p:cNvPr>
            <p:cNvGrpSpPr/>
            <p:nvPr/>
          </p:nvGrpSpPr>
          <p:grpSpPr>
            <a:xfrm>
              <a:off x="3503050" y="1802796"/>
              <a:ext cx="1555069" cy="276999"/>
              <a:chOff x="3503050" y="2017951"/>
              <a:chExt cx="1555069" cy="2769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6775CA7-C7C8-41B1-9FF1-DFC4826CF601}"/>
                  </a:ext>
                </a:extLst>
              </p:cNvPr>
              <p:cNvSpPr/>
              <p:nvPr/>
            </p:nvSpPr>
            <p:spPr>
              <a:xfrm>
                <a:off x="3644375" y="2020474"/>
                <a:ext cx="1413744" cy="2430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425A6A-B9E8-4FEF-9B7A-B0B468E614DD}"/>
                  </a:ext>
                </a:extLst>
              </p:cNvPr>
              <p:cNvSpPr txBox="1"/>
              <p:nvPr/>
            </p:nvSpPr>
            <p:spPr>
              <a:xfrm>
                <a:off x="3503050" y="2017951"/>
                <a:ext cx="1329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차랑 예약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B86E1B-1BCC-4A3F-B9F1-A4D46159AACC}"/>
                </a:ext>
              </a:extLst>
            </p:cNvPr>
            <p:cNvSpPr txBox="1"/>
            <p:nvPr/>
          </p:nvSpPr>
          <p:spPr>
            <a:xfrm>
              <a:off x="3125192" y="154738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8D84D5-AF4F-4B8B-A804-96DC3509EBD7}"/>
                </a:ext>
              </a:extLst>
            </p:cNvPr>
            <p:cNvGrpSpPr/>
            <p:nvPr/>
          </p:nvGrpSpPr>
          <p:grpSpPr>
            <a:xfrm>
              <a:off x="3503050" y="2513700"/>
              <a:ext cx="2748461" cy="276999"/>
              <a:chOff x="3503050" y="2017950"/>
              <a:chExt cx="2748461" cy="27699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6608E33-B950-4474-9B56-B10C0F9AB33C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4A05EC-0FF9-4F1B-BABD-27592B702E7E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시작 시간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51D9C3-8CD4-4771-AB58-89E3C120C363}"/>
                </a:ext>
              </a:extLst>
            </p:cNvPr>
            <p:cNvGrpSpPr/>
            <p:nvPr/>
          </p:nvGrpSpPr>
          <p:grpSpPr>
            <a:xfrm>
              <a:off x="3494735" y="3206914"/>
              <a:ext cx="2748461" cy="276999"/>
              <a:chOff x="3503050" y="2017950"/>
              <a:chExt cx="2748461" cy="27699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9FD1ECB-EA2D-4CBC-B3D6-6C1D53CCD59A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718554-D55D-4B41-9C70-C8CF8C0AB0B3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종료 시간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FD3653-247A-4CDD-B48B-391C06FF9E73}"/>
                </a:ext>
              </a:extLst>
            </p:cNvPr>
            <p:cNvGrpSpPr/>
            <p:nvPr/>
          </p:nvGrpSpPr>
          <p:grpSpPr>
            <a:xfrm>
              <a:off x="3494735" y="3869243"/>
              <a:ext cx="2748461" cy="276999"/>
              <a:chOff x="3503050" y="2017950"/>
              <a:chExt cx="2748461" cy="27699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17989C-BBDC-473F-92CD-C8C15BD88305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114D23-FEE0-47F8-AC26-72B8CF4F50D8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사용 목적</a:t>
                </a:r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C4EB864-45E8-4BF1-B901-3BA0B7D0E899}"/>
                </a:ext>
              </a:extLst>
            </p:cNvPr>
            <p:cNvSpPr/>
            <p:nvPr/>
          </p:nvSpPr>
          <p:spPr>
            <a:xfrm>
              <a:off x="3644374" y="2122617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bg2">
                      <a:lumMod val="1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카니발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5FC1BB6-41D6-4833-A7D2-136E52CC3987}"/>
                </a:ext>
              </a:extLst>
            </p:cNvPr>
            <p:cNvSpPr/>
            <p:nvPr/>
          </p:nvSpPr>
          <p:spPr>
            <a:xfrm>
              <a:off x="3644374" y="2842986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8928B05-FBDD-4D1D-975B-63ABA8A1934D}"/>
                </a:ext>
              </a:extLst>
            </p:cNvPr>
            <p:cNvSpPr/>
            <p:nvPr/>
          </p:nvSpPr>
          <p:spPr>
            <a:xfrm>
              <a:off x="3648701" y="3530192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1C00BC3-FA81-433B-AFD2-20DD2D9B51F0}"/>
                </a:ext>
              </a:extLst>
            </p:cNvPr>
            <p:cNvSpPr/>
            <p:nvPr/>
          </p:nvSpPr>
          <p:spPr>
            <a:xfrm>
              <a:off x="3644373" y="4195996"/>
              <a:ext cx="2547131" cy="880793"/>
            </a:xfrm>
            <a:prstGeom prst="roundRect">
              <a:avLst>
                <a:gd name="adj" fmla="val 7133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967454-8880-4270-B2DF-565642794E29}"/>
                </a:ext>
              </a:extLst>
            </p:cNvPr>
            <p:cNvGrpSpPr/>
            <p:nvPr/>
          </p:nvGrpSpPr>
          <p:grpSpPr>
            <a:xfrm>
              <a:off x="3494735" y="5155359"/>
              <a:ext cx="2748461" cy="276999"/>
              <a:chOff x="3503050" y="2017950"/>
              <a:chExt cx="2748461" cy="27699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1DE92AA-6559-470D-87EC-2BC888C8B301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D6B307-E760-49B6-B389-BB4F1502D2D0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일정</a:t>
                </a:r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</a:t>
                </a:r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등록</a:t>
                </a: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0428F8C-0DC4-4AFE-A10D-188C1C4BD21F}"/>
                </a:ext>
              </a:extLst>
            </p:cNvPr>
            <p:cNvSpPr/>
            <p:nvPr/>
          </p:nvSpPr>
          <p:spPr>
            <a:xfrm>
              <a:off x="3707672" y="5523172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A1CC438-F03A-4815-BA69-BB3ED7180A32}"/>
                </a:ext>
              </a:extLst>
            </p:cNvPr>
            <p:cNvSpPr/>
            <p:nvPr/>
          </p:nvSpPr>
          <p:spPr>
            <a:xfrm>
              <a:off x="3707672" y="5673770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974DA7-2A9B-4045-86AC-A342B377F363}"/>
                </a:ext>
              </a:extLst>
            </p:cNvPr>
            <p:cNvSpPr/>
            <p:nvPr/>
          </p:nvSpPr>
          <p:spPr>
            <a:xfrm>
              <a:off x="3707672" y="5819785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94180A-E5D9-4E59-91BC-2D643034DF43}"/>
                </a:ext>
              </a:extLst>
            </p:cNvPr>
            <p:cNvSpPr/>
            <p:nvPr/>
          </p:nvSpPr>
          <p:spPr>
            <a:xfrm>
              <a:off x="3712572" y="5532675"/>
              <a:ext cx="99972" cy="901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9D359EC-6C9C-434A-A6CD-1EE05BACF180}"/>
                </a:ext>
              </a:extLst>
            </p:cNvPr>
            <p:cNvSpPr/>
            <p:nvPr/>
          </p:nvSpPr>
          <p:spPr>
            <a:xfrm>
              <a:off x="4280558" y="6130356"/>
              <a:ext cx="552353" cy="32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B01720D-3261-477D-BBF7-B93F008CDC23}"/>
                </a:ext>
              </a:extLst>
            </p:cNvPr>
            <p:cNvSpPr/>
            <p:nvPr/>
          </p:nvSpPr>
          <p:spPr>
            <a:xfrm>
              <a:off x="4917818" y="6126593"/>
              <a:ext cx="552353" cy="3217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400578-E294-482B-8B29-A0DCE44FBA85}"/>
                </a:ext>
              </a:extLst>
            </p:cNvPr>
            <p:cNvSpPr txBox="1"/>
            <p:nvPr/>
          </p:nvSpPr>
          <p:spPr>
            <a:xfrm>
              <a:off x="3357448" y="496213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DFD20D-0155-4332-AB4F-D99D33878AE6}"/>
              </a:ext>
            </a:extLst>
          </p:cNvPr>
          <p:cNvSpPr/>
          <p:nvPr/>
        </p:nvSpPr>
        <p:spPr>
          <a:xfrm>
            <a:off x="5203813" y="1823547"/>
            <a:ext cx="1061596" cy="20747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출차</a:t>
            </a:r>
            <a:r>
              <a:rPr lang="ko-KR" altLang="en-US" sz="1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7553A8-E382-4DFF-AE28-056084552382}"/>
              </a:ext>
            </a:extLst>
          </p:cNvPr>
          <p:cNvSpPr txBox="1"/>
          <p:nvPr/>
        </p:nvSpPr>
        <p:spPr>
          <a:xfrm>
            <a:off x="4839726" y="15756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989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EE8A0F2-AD37-403A-83F1-584355987FF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ACDC984-4C45-4C58-93BF-04A86BE7AE1A}"/>
              </a:ext>
            </a:extLst>
          </p:cNvPr>
          <p:cNvSpPr/>
          <p:nvPr/>
        </p:nvSpPr>
        <p:spPr>
          <a:xfrm>
            <a:off x="2309847" y="2910366"/>
            <a:ext cx="5346742" cy="24051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524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 err="1"/>
                        <a:t>출차</a:t>
                      </a:r>
                      <a:r>
                        <a:rPr lang="ko-KR" altLang="en-US" sz="1100" b="1" dirty="0"/>
                        <a:t> 현황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차량 번호판 숫자 인식을 이용한 </a:t>
                      </a:r>
                      <a:r>
                        <a:rPr lang="ko-KR" altLang="en-US" sz="1100" b="1" dirty="0" err="1"/>
                        <a:t>출차</a:t>
                      </a:r>
                      <a:r>
                        <a:rPr lang="ko-KR" altLang="en-US" sz="1100" b="1" dirty="0"/>
                        <a:t>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19061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출차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현황 버튼을 누르면 사내 차량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출차를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있는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모달창이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출력됨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날짜 별로 확인 할 수 있음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차량 종류와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출차시간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입차시간이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출력됨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차량 번호판 인식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기술을 이용해 등록된 차량이 출입하면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출차시간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입차 시간이 기록된다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날짜별로 확인할 수 있으며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예약하기와 연동이 되어 해당 차량을 이용한 사용자 정보를 받아올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31D76A-BE13-49D3-9B54-87B7673DE586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837ECD-EB24-4F39-AB09-CEA208EE4C15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9B869-3454-4CDE-A2F2-61B1AF4F792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C714C-1CA0-4B83-AD3A-36D9D3A28DF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749EE1-F325-4829-A051-A93AE6BA81E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87C73-CCA5-440A-9A64-B4DF543FF131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47076-BF1B-459B-89D4-CAC9ACC00FFC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AD0C4C-A4BE-47BA-827A-A888A0C5C649}"/>
              </a:ext>
            </a:extLst>
          </p:cNvPr>
          <p:cNvSpPr txBox="1"/>
          <p:nvPr/>
        </p:nvSpPr>
        <p:spPr>
          <a:xfrm>
            <a:off x="3759415" y="27453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3E9FE1-4148-4079-8007-5080C8CD55CC}"/>
              </a:ext>
            </a:extLst>
          </p:cNvPr>
          <p:cNvSpPr txBox="1"/>
          <p:nvPr/>
        </p:nvSpPr>
        <p:spPr>
          <a:xfrm>
            <a:off x="1926128" y="21605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4B836B-3437-4D84-B820-29407F0DCF9E}"/>
              </a:ext>
            </a:extLst>
          </p:cNvPr>
          <p:cNvSpPr txBox="1"/>
          <p:nvPr/>
        </p:nvSpPr>
        <p:spPr>
          <a:xfrm>
            <a:off x="2285382" y="2532045"/>
            <a:ext cx="238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출차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현황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AC10B3D-C860-4EC4-B10F-7D1CB99AB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01692"/>
              </p:ext>
            </p:extLst>
          </p:nvPr>
        </p:nvGraphicFramePr>
        <p:xfrm>
          <a:off x="2456751" y="3804885"/>
          <a:ext cx="4856638" cy="879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265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109378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105521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735334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차량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출차</a:t>
                      </a:r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입차 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사용자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반납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쏘나타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11:00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인사 이주연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반납 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모닝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16:00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 라이언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반납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7511773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5C63F14C-C770-45F2-AF5C-43AB5E72D67A}"/>
              </a:ext>
            </a:extLst>
          </p:cNvPr>
          <p:cNvSpPr txBox="1"/>
          <p:nvPr/>
        </p:nvSpPr>
        <p:spPr>
          <a:xfrm>
            <a:off x="2248162" y="348808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79C390-F7C0-41B4-B8BF-4D34B5ADED82}"/>
              </a:ext>
            </a:extLst>
          </p:cNvPr>
          <p:cNvGrpSpPr/>
          <p:nvPr/>
        </p:nvGrpSpPr>
        <p:grpSpPr>
          <a:xfrm>
            <a:off x="3817382" y="3222514"/>
            <a:ext cx="2579733" cy="307777"/>
            <a:chOff x="3801073" y="2619934"/>
            <a:chExt cx="2579733" cy="3077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24F69E-03B1-444A-8751-804710491D11}"/>
                </a:ext>
              </a:extLst>
            </p:cNvPr>
            <p:cNvSpPr txBox="1"/>
            <p:nvPr/>
          </p:nvSpPr>
          <p:spPr>
            <a:xfrm>
              <a:off x="4183192" y="2619934"/>
              <a:ext cx="2197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2023.08.03</a:t>
              </a:r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E3CCBC97-374F-4966-BAD0-33A6E0F09B34}"/>
                </a:ext>
              </a:extLst>
            </p:cNvPr>
            <p:cNvSpPr/>
            <p:nvPr/>
          </p:nvSpPr>
          <p:spPr>
            <a:xfrm rot="16200000">
              <a:off x="3794589" y="2701362"/>
              <a:ext cx="140603" cy="127636"/>
            </a:xfrm>
            <a:prstGeom prst="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4F08740E-120B-48F3-AD68-B57024B32356}"/>
                </a:ext>
              </a:extLst>
            </p:cNvPr>
            <p:cNvSpPr/>
            <p:nvPr/>
          </p:nvSpPr>
          <p:spPr>
            <a:xfrm rot="5400000">
              <a:off x="5806600" y="2711523"/>
              <a:ext cx="140603" cy="127636"/>
            </a:xfrm>
            <a:prstGeom prst="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795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0527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 조회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전체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전체 예약 현황을 볼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6345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자산의 예약 현황을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날짜별로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확일할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있도록  차트로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자산을 선택하여 예약 현황을 확인할 수 있도록 차트를 이용해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사용자의 과거 및 현재 예약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대여 현황을 목록으로 보여준다 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 예약 항목을 선택하여 취소할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173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날짜의 전체 자산의 예약 현황을 보여주는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로그인한 사용자의 대여현황을 함께 보여주며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예정인 예약대상에 대해 취소를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자산을 선택하여 예약 현황을 확인하는 페이지로 이동할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EE8A0F2-AD37-403A-83F1-584355987FF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1D76A-BE13-49D3-9B54-87B7673DE586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837ECD-EB24-4F39-AB09-CEA208EE4C15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9B869-3454-4CDE-A2F2-61B1AF4F792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C714C-1CA0-4B83-AD3A-36D9D3A28DF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749EE1-F325-4829-A051-A93AE6BA81E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87C73-CCA5-440A-9A64-B4DF543FF131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47076-BF1B-459B-89D4-CAC9ACC00FFC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5818633-1EF5-4B36-8F19-A81DE3E0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11386"/>
              </p:ext>
            </p:extLst>
          </p:nvPr>
        </p:nvGraphicFramePr>
        <p:xfrm>
          <a:off x="2191622" y="2057010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어피치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7D4A1F45-AED4-4C8F-84FE-2895EA31C44C}"/>
              </a:ext>
            </a:extLst>
          </p:cNvPr>
          <p:cNvSpPr/>
          <p:nvPr/>
        </p:nvSpPr>
        <p:spPr>
          <a:xfrm>
            <a:off x="7672901" y="1818623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929A2A-F399-4BE6-B67D-D6C71ADBB712}"/>
              </a:ext>
            </a:extLst>
          </p:cNvPr>
          <p:cNvGrpSpPr/>
          <p:nvPr/>
        </p:nvGrpSpPr>
        <p:grpSpPr>
          <a:xfrm>
            <a:off x="2801179" y="2952358"/>
            <a:ext cx="4910537" cy="87060"/>
            <a:chOff x="2716305" y="3561296"/>
            <a:chExt cx="4910537" cy="87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F859A88-3094-4342-8746-B9C789782E0D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C7D6C1F-50B7-4728-B07E-26AC6BCCFD42}"/>
                </a:ext>
              </a:extLst>
            </p:cNvPr>
            <p:cNvSpPr/>
            <p:nvPr/>
          </p:nvSpPr>
          <p:spPr>
            <a:xfrm rot="5400000">
              <a:off x="598196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24F69E-03B1-444A-8751-804710491D11}"/>
              </a:ext>
            </a:extLst>
          </p:cNvPr>
          <p:cNvSpPr txBox="1"/>
          <p:nvPr/>
        </p:nvSpPr>
        <p:spPr>
          <a:xfrm>
            <a:off x="2119943" y="180459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회의실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5C37214-53E3-42A2-AE8B-4DCFB0A0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00579"/>
              </p:ext>
            </p:extLst>
          </p:nvPr>
        </p:nvGraphicFramePr>
        <p:xfrm>
          <a:off x="2191622" y="3265369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보안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정시윤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8DBAC912-825C-442B-91AB-77B32ECD4E14}"/>
              </a:ext>
            </a:extLst>
          </p:cNvPr>
          <p:cNvSpPr/>
          <p:nvPr/>
        </p:nvSpPr>
        <p:spPr>
          <a:xfrm>
            <a:off x="7672901" y="3125593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103BED-92B7-44DE-8DE8-5C85EF32D5D0}"/>
              </a:ext>
            </a:extLst>
          </p:cNvPr>
          <p:cNvGrpSpPr/>
          <p:nvPr/>
        </p:nvGrpSpPr>
        <p:grpSpPr>
          <a:xfrm>
            <a:off x="2801179" y="4151752"/>
            <a:ext cx="4910537" cy="87060"/>
            <a:chOff x="2716305" y="3561296"/>
            <a:chExt cx="4910537" cy="8706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F2BD83-ABEF-4701-B4CD-979DB2AB0F02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5A050C-E2F3-4749-8A40-988E91D0B60C}"/>
                </a:ext>
              </a:extLst>
            </p:cNvPr>
            <p:cNvSpPr/>
            <p:nvPr/>
          </p:nvSpPr>
          <p:spPr>
            <a:xfrm rot="5400000">
              <a:off x="364217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C52E7F4-0C46-4996-B40F-939C89F49AC0}"/>
              </a:ext>
            </a:extLst>
          </p:cNvPr>
          <p:cNvSpPr txBox="1"/>
          <p:nvPr/>
        </p:nvSpPr>
        <p:spPr>
          <a:xfrm>
            <a:off x="2119943" y="3021917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회의실</a:t>
            </a: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522637F-3BBB-4944-A96B-6ED1D44B4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46874"/>
              </p:ext>
            </p:extLst>
          </p:nvPr>
        </p:nvGraphicFramePr>
        <p:xfrm>
          <a:off x="2191622" y="4436811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라이언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쏘나타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인사 이주연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카니발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C342BF-6226-4440-A45D-532BD36F4FD8}"/>
              </a:ext>
            </a:extLst>
          </p:cNvPr>
          <p:cNvSpPr/>
          <p:nvPr/>
        </p:nvSpPr>
        <p:spPr>
          <a:xfrm>
            <a:off x="7672901" y="4404616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435C547-F322-4876-B039-43CD0EBA1931}"/>
              </a:ext>
            </a:extLst>
          </p:cNvPr>
          <p:cNvGrpSpPr/>
          <p:nvPr/>
        </p:nvGrpSpPr>
        <p:grpSpPr>
          <a:xfrm>
            <a:off x="2801179" y="5323194"/>
            <a:ext cx="4910537" cy="87060"/>
            <a:chOff x="2716305" y="3561296"/>
            <a:chExt cx="4910537" cy="870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CBB22CC-AF91-4DAA-97BA-F5B009326C4C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7A1573A-0B00-44E9-8F7C-2EEF3B10C735}"/>
                </a:ext>
              </a:extLst>
            </p:cNvPr>
            <p:cNvSpPr/>
            <p:nvPr/>
          </p:nvSpPr>
          <p:spPr>
            <a:xfrm rot="5400000">
              <a:off x="598196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2F78474-8B2B-4013-8CC7-0BF64845770E}"/>
              </a:ext>
            </a:extLst>
          </p:cNvPr>
          <p:cNvSpPr txBox="1"/>
          <p:nvPr/>
        </p:nvSpPr>
        <p:spPr>
          <a:xfrm>
            <a:off x="2119943" y="419336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차량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4B836B-3437-4D84-B820-29407F0DCF9E}"/>
              </a:ext>
            </a:extLst>
          </p:cNvPr>
          <p:cNvSpPr txBox="1"/>
          <p:nvPr/>
        </p:nvSpPr>
        <p:spPr>
          <a:xfrm>
            <a:off x="3834818" y="1528354"/>
            <a:ext cx="356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2023-08-03       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C537FC7-878C-4672-8625-699A6A8E221A}"/>
              </a:ext>
            </a:extLst>
          </p:cNvPr>
          <p:cNvSpPr/>
          <p:nvPr/>
        </p:nvSpPr>
        <p:spPr>
          <a:xfrm>
            <a:off x="6521935" y="1592469"/>
            <a:ext cx="1098266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예약하기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6A8A0-BFED-45F0-839D-5F2A6122906A}"/>
              </a:ext>
            </a:extLst>
          </p:cNvPr>
          <p:cNvSpPr txBox="1"/>
          <p:nvPr/>
        </p:nvSpPr>
        <p:spPr>
          <a:xfrm>
            <a:off x="2124459" y="5549590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예약 현황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AD0C4C-A4BE-47BA-827A-A888A0C5C649}"/>
              </a:ext>
            </a:extLst>
          </p:cNvPr>
          <p:cNvSpPr txBox="1"/>
          <p:nvPr/>
        </p:nvSpPr>
        <p:spPr>
          <a:xfrm>
            <a:off x="1937470" y="304978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3E9FE1-4148-4079-8007-5080C8CD55CC}"/>
              </a:ext>
            </a:extLst>
          </p:cNvPr>
          <p:cNvSpPr txBox="1"/>
          <p:nvPr/>
        </p:nvSpPr>
        <p:spPr>
          <a:xfrm>
            <a:off x="3676411" y="130309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7145C5B5-D4A8-4862-955B-8CC8F9CDB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1020"/>
              </p:ext>
            </p:extLst>
          </p:nvPr>
        </p:nvGraphicFramePr>
        <p:xfrm>
          <a:off x="2191623" y="5811200"/>
          <a:ext cx="5203371" cy="662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228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053456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04979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10581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591550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583219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항목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시작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종료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목적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차량 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출장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회의실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313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09:00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12:00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주간 결산 회의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542B86F-EAEE-4DE9-BB80-54D06D325353}"/>
              </a:ext>
            </a:extLst>
          </p:cNvPr>
          <p:cNvSpPr/>
          <p:nvPr/>
        </p:nvSpPr>
        <p:spPr>
          <a:xfrm>
            <a:off x="7504480" y="6275977"/>
            <a:ext cx="468907" cy="1708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924BBD1-7DD9-4A41-AE76-D0B2E3743E60}"/>
              </a:ext>
            </a:extLst>
          </p:cNvPr>
          <p:cNvSpPr/>
          <p:nvPr/>
        </p:nvSpPr>
        <p:spPr>
          <a:xfrm>
            <a:off x="7504480" y="6055462"/>
            <a:ext cx="468907" cy="1708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3D0F9C-EF19-440B-8953-66816B2A5E6F}"/>
              </a:ext>
            </a:extLst>
          </p:cNvPr>
          <p:cNvSpPr txBox="1"/>
          <p:nvPr/>
        </p:nvSpPr>
        <p:spPr>
          <a:xfrm>
            <a:off x="1859451" y="53428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3DBA54-104D-4829-B606-AC3B91385338}"/>
              </a:ext>
            </a:extLst>
          </p:cNvPr>
          <p:cNvSpPr txBox="1"/>
          <p:nvPr/>
        </p:nvSpPr>
        <p:spPr>
          <a:xfrm>
            <a:off x="7156454" y="586909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734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2058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 조회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전체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개별 예약 현황을 볼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45744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자산의 예약 현황을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날짜별로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확일할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있도록  차트로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자산을 선택하여 예약 현황을 확인할 수 있도록 차트를 이용해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사용자의 과거 및 현재 예약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대여 현황을 목록으로 보여준다 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 예약 항목을 선택하여 취소할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173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자산을 선택하여 확인할 수 있는 화면이다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자산의 일주일간 예약 현황을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EE8A0F2-AD37-403A-83F1-584355987FF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1D76A-BE13-49D3-9B54-87B7673DE586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837ECD-EB24-4F39-AB09-CEA208EE4C15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9B869-3454-4CDE-A2F2-61B1AF4F792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C714C-1CA0-4B83-AD3A-36D9D3A28DF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749EE1-F325-4829-A051-A93AE6BA81E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87C73-CCA5-440A-9A64-B4DF543FF131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47076-BF1B-459B-89D4-CAC9ACC00FFC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5818633-1EF5-4B36-8F19-A81DE3E0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957041"/>
              </p:ext>
            </p:extLst>
          </p:nvPr>
        </p:nvGraphicFramePr>
        <p:xfrm>
          <a:off x="2162802" y="3031853"/>
          <a:ext cx="5924487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07.30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07.31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08.02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15877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29919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145674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78094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E524F69E-03B1-444A-8751-804710491D11}"/>
              </a:ext>
            </a:extLst>
          </p:cNvPr>
          <p:cNvSpPr txBox="1"/>
          <p:nvPr/>
        </p:nvSpPr>
        <p:spPr>
          <a:xfrm>
            <a:off x="2138076" y="2764096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2023.07.30 ~ 2023.08.05</a:t>
            </a:r>
            <a:endParaRPr lang="ko-KR" altLang="en-US" sz="105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C342BF-6226-4440-A45D-532BD36F4FD8}"/>
              </a:ext>
            </a:extLst>
          </p:cNvPr>
          <p:cNvSpPr/>
          <p:nvPr/>
        </p:nvSpPr>
        <p:spPr>
          <a:xfrm>
            <a:off x="7640791" y="2764096"/>
            <a:ext cx="555812" cy="2112704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C537FC7-878C-4672-8625-699A6A8E221A}"/>
              </a:ext>
            </a:extLst>
          </p:cNvPr>
          <p:cNvSpPr/>
          <p:nvPr/>
        </p:nvSpPr>
        <p:spPr>
          <a:xfrm>
            <a:off x="6504123" y="2454288"/>
            <a:ext cx="1098266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예약하기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AD0C4C-A4BE-47BA-827A-A888A0C5C649}"/>
              </a:ext>
            </a:extLst>
          </p:cNvPr>
          <p:cNvSpPr txBox="1"/>
          <p:nvPr/>
        </p:nvSpPr>
        <p:spPr>
          <a:xfrm>
            <a:off x="1824672" y="25638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3E9FE1-4148-4079-8007-5080C8CD55CC}"/>
              </a:ext>
            </a:extLst>
          </p:cNvPr>
          <p:cNvSpPr txBox="1"/>
          <p:nvPr/>
        </p:nvSpPr>
        <p:spPr>
          <a:xfrm>
            <a:off x="3733799" y="19128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C444E2-3DCE-4555-8993-6E0E899E7A2C}"/>
              </a:ext>
            </a:extLst>
          </p:cNvPr>
          <p:cNvGrpSpPr/>
          <p:nvPr/>
        </p:nvGrpSpPr>
        <p:grpSpPr>
          <a:xfrm>
            <a:off x="2781671" y="4856344"/>
            <a:ext cx="4910537" cy="87060"/>
            <a:chOff x="2716305" y="3561296"/>
            <a:chExt cx="4910537" cy="8706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E55ADBB-F489-4185-9A08-150926D1CC5A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25591F7-1296-48E1-9D67-5D621E1A03C4}"/>
                </a:ext>
              </a:extLst>
            </p:cNvPr>
            <p:cNvSpPr/>
            <p:nvPr/>
          </p:nvSpPr>
          <p:spPr>
            <a:xfrm rot="5400000">
              <a:off x="5757848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AA3FB6-7C91-4F28-811A-2C728C738110}"/>
              </a:ext>
            </a:extLst>
          </p:cNvPr>
          <p:cNvGrpSpPr/>
          <p:nvPr/>
        </p:nvGrpSpPr>
        <p:grpSpPr>
          <a:xfrm>
            <a:off x="4048744" y="2108395"/>
            <a:ext cx="2387030" cy="512018"/>
            <a:chOff x="3834818" y="1754366"/>
            <a:chExt cx="3560176" cy="51201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4B836B-3437-4D84-B820-29407F0DCF9E}"/>
                </a:ext>
              </a:extLst>
            </p:cNvPr>
            <p:cNvSpPr txBox="1"/>
            <p:nvPr/>
          </p:nvSpPr>
          <p:spPr>
            <a:xfrm>
              <a:off x="3834818" y="1754366"/>
              <a:ext cx="3560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3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층 회의실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1F162E-7A04-4E7D-8AB1-E190359E969D}"/>
                </a:ext>
              </a:extLst>
            </p:cNvPr>
            <p:cNvSpPr txBox="1"/>
            <p:nvPr/>
          </p:nvSpPr>
          <p:spPr>
            <a:xfrm>
              <a:off x="4501437" y="2004774"/>
              <a:ext cx="26281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313</a:t>
              </a:r>
              <a:endPara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55D1140-F212-4AFF-9C71-6C5D46CD16D6}"/>
              </a:ext>
            </a:extLst>
          </p:cNvPr>
          <p:cNvSpPr txBox="1"/>
          <p:nvPr/>
        </p:nvSpPr>
        <p:spPr>
          <a:xfrm>
            <a:off x="2124459" y="5549590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예약 현황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AC10B3D-C860-4EC4-B10F-7D1CB99AB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46913"/>
              </p:ext>
            </p:extLst>
          </p:nvPr>
        </p:nvGraphicFramePr>
        <p:xfrm>
          <a:off x="2191623" y="5811200"/>
          <a:ext cx="5203371" cy="662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228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053456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04979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10581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591550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583219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항목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시작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종료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목적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차량 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출장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회의실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313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09:00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12:00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주간 결산 회의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BCEDB89-C882-4CBF-A9E3-34E8DC8A0C5E}"/>
              </a:ext>
            </a:extLst>
          </p:cNvPr>
          <p:cNvSpPr/>
          <p:nvPr/>
        </p:nvSpPr>
        <p:spPr>
          <a:xfrm>
            <a:off x="7504480" y="6275977"/>
            <a:ext cx="468907" cy="1708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41EFFBE-5C5C-4D08-B06A-2684C4C3980C}"/>
              </a:ext>
            </a:extLst>
          </p:cNvPr>
          <p:cNvSpPr/>
          <p:nvPr/>
        </p:nvSpPr>
        <p:spPr>
          <a:xfrm>
            <a:off x="7504480" y="6055462"/>
            <a:ext cx="468907" cy="1708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908929-CD66-458D-AD72-E7D59B810905}"/>
              </a:ext>
            </a:extLst>
          </p:cNvPr>
          <p:cNvSpPr txBox="1"/>
          <p:nvPr/>
        </p:nvSpPr>
        <p:spPr>
          <a:xfrm>
            <a:off x="7156454" y="586909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63F14C-C770-45F2-AF5C-43AB5E72D67A}"/>
              </a:ext>
            </a:extLst>
          </p:cNvPr>
          <p:cNvSpPr txBox="1"/>
          <p:nvPr/>
        </p:nvSpPr>
        <p:spPr>
          <a:xfrm>
            <a:off x="1859451" y="537782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308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0978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36360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선택하거나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선택할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선택된 대상을 수정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또는 삭제할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항목을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추가할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부서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직급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직책의 정보를 확인하고 추가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 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127890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492EBD-CDE7-4964-90E2-1C46EB7B866C}"/>
              </a:ext>
            </a:extLst>
          </p:cNvPr>
          <p:cNvGrpSpPr/>
          <p:nvPr/>
        </p:nvGrpSpPr>
        <p:grpSpPr>
          <a:xfrm>
            <a:off x="2149389" y="2295231"/>
            <a:ext cx="5950456" cy="1671389"/>
            <a:chOff x="2148707" y="2407296"/>
            <a:chExt cx="5950456" cy="167138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40CCA0B-6E9B-4452-9D4B-9AAA9770097F}"/>
                </a:ext>
              </a:extLst>
            </p:cNvPr>
            <p:cNvGrpSpPr/>
            <p:nvPr/>
          </p:nvGrpSpPr>
          <p:grpSpPr>
            <a:xfrm>
              <a:off x="2148707" y="2407296"/>
              <a:ext cx="5144551" cy="1514500"/>
              <a:chOff x="1824529" y="722067"/>
              <a:chExt cx="5103706" cy="178560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04394E6-35D5-4A96-B22E-8F66D4D4BA20}"/>
                  </a:ext>
                </a:extLst>
              </p:cNvPr>
              <p:cNvSpPr/>
              <p:nvPr/>
            </p:nvSpPr>
            <p:spPr>
              <a:xfrm>
                <a:off x="1895212" y="993277"/>
                <a:ext cx="5033023" cy="151439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821D4C-490C-4DED-B15B-D04A24A8262D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부서 정보 설정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C8A845-E07C-4104-BAB5-C652830D16F8}"/>
                </a:ext>
              </a:extLst>
            </p:cNvPr>
            <p:cNvSpPr txBox="1"/>
            <p:nvPr/>
          </p:nvSpPr>
          <p:spPr>
            <a:xfrm>
              <a:off x="3667407" y="2692053"/>
              <a:ext cx="4431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명칭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522872-FD35-4B5D-9B33-9FCC3E257E5B}"/>
                </a:ext>
              </a:extLst>
            </p:cNvPr>
            <p:cNvSpPr txBox="1"/>
            <p:nvPr/>
          </p:nvSpPr>
          <p:spPr>
            <a:xfrm>
              <a:off x="2563422" y="3001467"/>
              <a:ext cx="55145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영업</a:t>
              </a: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마케팅</a:t>
              </a: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0B5E2F2-3A9F-4E09-B447-8DACBA8A4B7D}"/>
                </a:ext>
              </a:extLst>
            </p:cNvPr>
            <p:cNvGrpSpPr/>
            <p:nvPr/>
          </p:nvGrpSpPr>
          <p:grpSpPr>
            <a:xfrm>
              <a:off x="2392371" y="2795931"/>
              <a:ext cx="120093" cy="707660"/>
              <a:chOff x="2380179" y="2787803"/>
              <a:chExt cx="120093" cy="707660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94663B2-C93B-4EE6-B288-4B0301F70FF8}"/>
                  </a:ext>
                </a:extLst>
              </p:cNvPr>
              <p:cNvSpPr/>
              <p:nvPr/>
            </p:nvSpPr>
            <p:spPr>
              <a:xfrm>
                <a:off x="2383590" y="306078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0D9B3ED1-6210-4531-BC50-20289E1ADD9A}"/>
                  </a:ext>
                </a:extLst>
              </p:cNvPr>
              <p:cNvSpPr/>
              <p:nvPr/>
            </p:nvSpPr>
            <p:spPr>
              <a:xfrm>
                <a:off x="2380179" y="33787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91A8407D-D0E9-4A5F-BD91-2642E86E8A59}"/>
                  </a:ext>
                </a:extLst>
              </p:cNvPr>
              <p:cNvSpPr/>
              <p:nvPr/>
            </p:nvSpPr>
            <p:spPr>
              <a:xfrm>
                <a:off x="2380179" y="2787803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A3FC923-BB2E-4560-A5E6-AD2581AD57F1}"/>
                </a:ext>
              </a:extLst>
            </p:cNvPr>
            <p:cNvSpPr/>
            <p:nvPr/>
          </p:nvSpPr>
          <p:spPr>
            <a:xfrm>
              <a:off x="5883285" y="2714527"/>
              <a:ext cx="526982" cy="2300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0188F35-1290-4EA8-862F-4A122BAF88F3}"/>
                </a:ext>
              </a:extLst>
            </p:cNvPr>
            <p:cNvSpPr/>
            <p:nvPr/>
          </p:nvSpPr>
          <p:spPr>
            <a:xfrm>
              <a:off x="6524559" y="2712269"/>
              <a:ext cx="526982" cy="2300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514D6E-B6FA-4D11-8B6F-2F58EDB6FD9E}"/>
                </a:ext>
              </a:extLst>
            </p:cNvPr>
            <p:cNvSpPr/>
            <p:nvPr/>
          </p:nvSpPr>
          <p:spPr>
            <a:xfrm>
              <a:off x="5883285" y="3035989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24A4BA4-B4D8-46BF-A375-569B1698F841}"/>
                </a:ext>
              </a:extLst>
            </p:cNvPr>
            <p:cNvSpPr/>
            <p:nvPr/>
          </p:nvSpPr>
          <p:spPr>
            <a:xfrm>
              <a:off x="5883285" y="3319876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930F40C-B97F-41C9-997E-FD0B08B374E0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65" y="2978163"/>
              <a:ext cx="4903694" cy="0"/>
            </a:xfrm>
            <a:prstGeom prst="line">
              <a:avLst/>
            </a:prstGeom>
            <a:ln w="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EAE34BF-0B98-49A1-BC35-FFB8AF45E30F}"/>
              </a:ext>
            </a:extLst>
          </p:cNvPr>
          <p:cNvGrpSpPr/>
          <p:nvPr/>
        </p:nvGrpSpPr>
        <p:grpSpPr>
          <a:xfrm>
            <a:off x="2140781" y="3882085"/>
            <a:ext cx="5950456" cy="1671389"/>
            <a:chOff x="2148707" y="2407296"/>
            <a:chExt cx="5950456" cy="167138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75948FA-64F8-401D-8B71-6B7DE5A8A599}"/>
                </a:ext>
              </a:extLst>
            </p:cNvPr>
            <p:cNvGrpSpPr/>
            <p:nvPr/>
          </p:nvGrpSpPr>
          <p:grpSpPr>
            <a:xfrm>
              <a:off x="2148707" y="2407296"/>
              <a:ext cx="5144551" cy="1514500"/>
              <a:chOff x="1824529" y="722067"/>
              <a:chExt cx="5103706" cy="1785600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C3BD7974-6D37-4AA0-917D-A1C7F5EF7701}"/>
                  </a:ext>
                </a:extLst>
              </p:cNvPr>
              <p:cNvSpPr/>
              <p:nvPr/>
            </p:nvSpPr>
            <p:spPr>
              <a:xfrm>
                <a:off x="1895212" y="993277"/>
                <a:ext cx="5033023" cy="151439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88E7DC7-662E-498D-A735-53B67D0F01FF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직급 정보 설정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F43E8F-536E-435A-B5BD-9837931A0434}"/>
                </a:ext>
              </a:extLst>
            </p:cNvPr>
            <p:cNvSpPr txBox="1"/>
            <p:nvPr/>
          </p:nvSpPr>
          <p:spPr>
            <a:xfrm>
              <a:off x="3667407" y="2692053"/>
              <a:ext cx="4431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명칭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7EB4E0-88B4-4025-97D6-9D6F8AB37EB4}"/>
                </a:ext>
              </a:extLst>
            </p:cNvPr>
            <p:cNvSpPr txBox="1"/>
            <p:nvPr/>
          </p:nvSpPr>
          <p:spPr>
            <a:xfrm>
              <a:off x="2563422" y="3001467"/>
              <a:ext cx="55145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대표이사</a:t>
              </a: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부장</a:t>
              </a: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35AD30B-5C46-47BA-97CE-32F541CD12BF}"/>
                </a:ext>
              </a:extLst>
            </p:cNvPr>
            <p:cNvGrpSpPr/>
            <p:nvPr/>
          </p:nvGrpSpPr>
          <p:grpSpPr>
            <a:xfrm>
              <a:off x="2392371" y="2795931"/>
              <a:ext cx="120093" cy="707660"/>
              <a:chOff x="2380179" y="2787803"/>
              <a:chExt cx="120093" cy="707660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4857B16C-269F-4653-A2C4-88A958677015}"/>
                  </a:ext>
                </a:extLst>
              </p:cNvPr>
              <p:cNvSpPr/>
              <p:nvPr/>
            </p:nvSpPr>
            <p:spPr>
              <a:xfrm>
                <a:off x="2383590" y="306078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C7CAB767-1412-4BF1-ACEF-C06724D6D3FF}"/>
                  </a:ext>
                </a:extLst>
              </p:cNvPr>
              <p:cNvSpPr/>
              <p:nvPr/>
            </p:nvSpPr>
            <p:spPr>
              <a:xfrm>
                <a:off x="2380179" y="33787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D973AC5-BA7F-460F-872B-76B170BC400B}"/>
                  </a:ext>
                </a:extLst>
              </p:cNvPr>
              <p:cNvSpPr/>
              <p:nvPr/>
            </p:nvSpPr>
            <p:spPr>
              <a:xfrm>
                <a:off x="2380179" y="2787803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91E9462-AB6A-46BC-9818-D773AFB86D1A}"/>
                </a:ext>
              </a:extLst>
            </p:cNvPr>
            <p:cNvSpPr/>
            <p:nvPr/>
          </p:nvSpPr>
          <p:spPr>
            <a:xfrm>
              <a:off x="5883285" y="2714527"/>
              <a:ext cx="526982" cy="2300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1421AC8-401B-4686-B795-E2569FF0EB38}"/>
                </a:ext>
              </a:extLst>
            </p:cNvPr>
            <p:cNvSpPr/>
            <p:nvPr/>
          </p:nvSpPr>
          <p:spPr>
            <a:xfrm>
              <a:off x="6524559" y="2712269"/>
              <a:ext cx="526982" cy="2300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4C788A8-AC35-4FCF-8871-D457DDAE0643}"/>
                </a:ext>
              </a:extLst>
            </p:cNvPr>
            <p:cNvSpPr/>
            <p:nvPr/>
          </p:nvSpPr>
          <p:spPr>
            <a:xfrm>
              <a:off x="5883285" y="3035989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E0011DF-0FD6-4E8D-9AD7-A8386E4580B4}"/>
                </a:ext>
              </a:extLst>
            </p:cNvPr>
            <p:cNvSpPr/>
            <p:nvPr/>
          </p:nvSpPr>
          <p:spPr>
            <a:xfrm>
              <a:off x="5883285" y="3319876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06E50852-0A13-425D-91B3-28E289EECEF5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65" y="2978163"/>
              <a:ext cx="4903694" cy="0"/>
            </a:xfrm>
            <a:prstGeom prst="line">
              <a:avLst/>
            </a:prstGeom>
            <a:ln w="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7CC8C19-EEEA-4A8C-8678-2C87F15920A6}"/>
              </a:ext>
            </a:extLst>
          </p:cNvPr>
          <p:cNvGrpSpPr/>
          <p:nvPr/>
        </p:nvGrpSpPr>
        <p:grpSpPr>
          <a:xfrm>
            <a:off x="2140781" y="5465396"/>
            <a:ext cx="5950456" cy="1509806"/>
            <a:chOff x="2148707" y="2407296"/>
            <a:chExt cx="5950456" cy="1509806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9EC8F0F-A1A4-4CEF-8A18-7D1F2B3133D4}"/>
                </a:ext>
              </a:extLst>
            </p:cNvPr>
            <p:cNvGrpSpPr/>
            <p:nvPr/>
          </p:nvGrpSpPr>
          <p:grpSpPr>
            <a:xfrm>
              <a:off x="2148707" y="2407296"/>
              <a:ext cx="5144551" cy="1142614"/>
              <a:chOff x="1824529" y="722067"/>
              <a:chExt cx="5103706" cy="1347146"/>
            </a:xfrm>
          </p:grpSpPr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DB77C80F-F670-4625-8C22-26931291A1F1}"/>
                  </a:ext>
                </a:extLst>
              </p:cNvPr>
              <p:cNvSpPr/>
              <p:nvPr/>
            </p:nvSpPr>
            <p:spPr>
              <a:xfrm>
                <a:off x="1895212" y="993277"/>
                <a:ext cx="5033023" cy="107593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AF4D41-7C7E-4206-91FB-50AFDD2BBA7B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직책 정보 설정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0BD8775-1094-468F-A942-E2E139F6E74E}"/>
                </a:ext>
              </a:extLst>
            </p:cNvPr>
            <p:cNvSpPr txBox="1"/>
            <p:nvPr/>
          </p:nvSpPr>
          <p:spPr>
            <a:xfrm>
              <a:off x="3667407" y="2692053"/>
              <a:ext cx="4431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명칭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5F9046-9A79-4F3F-BEAA-96EE40968AD8}"/>
                </a:ext>
              </a:extLst>
            </p:cNvPr>
            <p:cNvSpPr txBox="1"/>
            <p:nvPr/>
          </p:nvSpPr>
          <p:spPr>
            <a:xfrm>
              <a:off x="2563422" y="3001467"/>
              <a:ext cx="5514586" cy="91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재무책임자</a:t>
              </a: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A042EA4-7ADD-45A3-9F34-92A5EE9D9A4E}"/>
                </a:ext>
              </a:extLst>
            </p:cNvPr>
            <p:cNvGrpSpPr/>
            <p:nvPr/>
          </p:nvGrpSpPr>
          <p:grpSpPr>
            <a:xfrm>
              <a:off x="2392371" y="2795931"/>
              <a:ext cx="120093" cy="707660"/>
              <a:chOff x="2380179" y="2787803"/>
              <a:chExt cx="120093" cy="707660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A3FA4D39-B9E6-468F-A754-529E0D93AA6A}"/>
                  </a:ext>
                </a:extLst>
              </p:cNvPr>
              <p:cNvSpPr/>
              <p:nvPr/>
            </p:nvSpPr>
            <p:spPr>
              <a:xfrm>
                <a:off x="2383590" y="306078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CE44FFBE-EFA9-4CFC-A0FD-D0F97FD6F050}"/>
                  </a:ext>
                </a:extLst>
              </p:cNvPr>
              <p:cNvSpPr/>
              <p:nvPr/>
            </p:nvSpPr>
            <p:spPr>
              <a:xfrm>
                <a:off x="2380179" y="33787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7757BFCB-1A26-4C7B-9B3B-2E7AC85FA296}"/>
                  </a:ext>
                </a:extLst>
              </p:cNvPr>
              <p:cNvSpPr/>
              <p:nvPr/>
            </p:nvSpPr>
            <p:spPr>
              <a:xfrm>
                <a:off x="2380179" y="2787803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3BAE631-C2C3-49DD-B664-77056551A47E}"/>
                </a:ext>
              </a:extLst>
            </p:cNvPr>
            <p:cNvSpPr/>
            <p:nvPr/>
          </p:nvSpPr>
          <p:spPr>
            <a:xfrm>
              <a:off x="5883285" y="2714527"/>
              <a:ext cx="526982" cy="2300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A6E11391-CAFF-43B3-8D38-D937C97B4DD1}"/>
                </a:ext>
              </a:extLst>
            </p:cNvPr>
            <p:cNvSpPr/>
            <p:nvPr/>
          </p:nvSpPr>
          <p:spPr>
            <a:xfrm>
              <a:off x="6524559" y="2712269"/>
              <a:ext cx="526982" cy="2300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1DDBD59-448C-46A7-B5CF-6A8780A932EE}"/>
                </a:ext>
              </a:extLst>
            </p:cNvPr>
            <p:cNvSpPr/>
            <p:nvPr/>
          </p:nvSpPr>
          <p:spPr>
            <a:xfrm>
              <a:off x="5883285" y="3035989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AD503BA1-6E69-4CD6-8669-E6305614F093}"/>
                </a:ext>
              </a:extLst>
            </p:cNvPr>
            <p:cNvSpPr/>
            <p:nvPr/>
          </p:nvSpPr>
          <p:spPr>
            <a:xfrm>
              <a:off x="5883285" y="3319876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386B297-94D1-4470-B952-5087C266531C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65" y="2978163"/>
              <a:ext cx="4903694" cy="0"/>
            </a:xfrm>
            <a:prstGeom prst="line">
              <a:avLst/>
            </a:prstGeom>
            <a:ln w="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6A6CDF-E7DF-480F-B9CB-1D619F50025E}"/>
              </a:ext>
            </a:extLst>
          </p:cNvPr>
          <p:cNvSpPr/>
          <p:nvPr/>
        </p:nvSpPr>
        <p:spPr>
          <a:xfrm>
            <a:off x="1741446" y="6268062"/>
            <a:ext cx="6349791" cy="34984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0119E66-B42E-4B07-8E6F-486FEAB6B5E0}"/>
              </a:ext>
            </a:extLst>
          </p:cNvPr>
          <p:cNvSpPr/>
          <p:nvPr/>
        </p:nvSpPr>
        <p:spPr>
          <a:xfrm>
            <a:off x="7465571" y="2525264"/>
            <a:ext cx="123978" cy="3758286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61739E4-E225-4B02-B3AB-55CDEDB3D5B7}"/>
              </a:ext>
            </a:extLst>
          </p:cNvPr>
          <p:cNvSpPr/>
          <p:nvPr/>
        </p:nvSpPr>
        <p:spPr>
          <a:xfrm>
            <a:off x="7465571" y="2841552"/>
            <a:ext cx="123978" cy="16347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09AD3A-3BA7-446E-BD64-017B37D67A7E}"/>
              </a:ext>
            </a:extLst>
          </p:cNvPr>
          <p:cNvSpPr txBox="1"/>
          <p:nvPr/>
        </p:nvSpPr>
        <p:spPr>
          <a:xfrm>
            <a:off x="2027609" y="244444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E32DFF-D5D7-407E-8A21-4426F0194C84}"/>
              </a:ext>
            </a:extLst>
          </p:cNvPr>
          <p:cNvSpPr txBox="1"/>
          <p:nvPr/>
        </p:nvSpPr>
        <p:spPr>
          <a:xfrm>
            <a:off x="5442229" y="25842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31A9AF-BE0F-4447-885F-46ABC74B44F8}"/>
              </a:ext>
            </a:extLst>
          </p:cNvPr>
          <p:cNvSpPr txBox="1"/>
          <p:nvPr/>
        </p:nvSpPr>
        <p:spPr>
          <a:xfrm>
            <a:off x="5533822" y="380206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1364E2-EA61-4103-9522-9CE0674243A1}"/>
              </a:ext>
            </a:extLst>
          </p:cNvPr>
          <p:cNvSpPr txBox="1"/>
          <p:nvPr/>
        </p:nvSpPr>
        <p:spPr>
          <a:xfrm>
            <a:off x="6257961" y="212603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005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1012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계정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계정 관리 상세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84657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또는 개별 계정을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선택된 계정을 활성화 상태를 변경하거나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초기화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선택된 계정의 부여된 권한을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개정을 선택하여 권한을 수정하기 위한 창을 띄울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09232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사원의 계정 목록을 보여주고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이를 관리할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기존 계정의 활성화 여부를 변경하거나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초기화 할 수 있고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신규 계정을 생성할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D0D5B0-DA3C-4A78-BB5F-3E52F8FD5AD0}"/>
              </a:ext>
            </a:extLst>
          </p:cNvPr>
          <p:cNvGrpSpPr/>
          <p:nvPr/>
        </p:nvGrpSpPr>
        <p:grpSpPr>
          <a:xfrm>
            <a:off x="2149389" y="2295231"/>
            <a:ext cx="5134756" cy="3406320"/>
            <a:chOff x="2148707" y="2407296"/>
            <a:chExt cx="5134756" cy="340632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17DFCC3-D650-48FE-8320-1F9388F5A3CA}"/>
                </a:ext>
              </a:extLst>
            </p:cNvPr>
            <p:cNvGrpSpPr/>
            <p:nvPr/>
          </p:nvGrpSpPr>
          <p:grpSpPr>
            <a:xfrm>
              <a:off x="2148707" y="2407296"/>
              <a:ext cx="5134756" cy="3406320"/>
              <a:chOff x="1824529" y="722067"/>
              <a:chExt cx="5093989" cy="4016061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4463FF9-EED8-4B15-A5D1-33D80D1AEC48}"/>
                  </a:ext>
                </a:extLst>
              </p:cNvPr>
              <p:cNvSpPr/>
              <p:nvPr/>
            </p:nvSpPr>
            <p:spPr>
              <a:xfrm>
                <a:off x="1885495" y="1480167"/>
                <a:ext cx="5033023" cy="32579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18BF6-E40D-4647-9D50-3A13AB1A1024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계정 관리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BCCA78D-E55D-4E98-AB45-2E7581F9B585}"/>
                </a:ext>
              </a:extLst>
            </p:cNvPr>
            <p:cNvGrpSpPr/>
            <p:nvPr/>
          </p:nvGrpSpPr>
          <p:grpSpPr>
            <a:xfrm>
              <a:off x="2273282" y="3188956"/>
              <a:ext cx="116682" cy="519035"/>
              <a:chOff x="2261090" y="3180828"/>
              <a:chExt cx="116682" cy="519035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9682F8-617D-4AC4-AF9A-7EBCE0676AC7}"/>
                  </a:ext>
                </a:extLst>
              </p:cNvPr>
              <p:cNvSpPr/>
              <p:nvPr/>
            </p:nvSpPr>
            <p:spPr>
              <a:xfrm>
                <a:off x="2261090" y="3406740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14230CB-DAD0-49D9-B4D9-E0405780C0F8}"/>
                  </a:ext>
                </a:extLst>
              </p:cNvPr>
              <p:cNvSpPr/>
              <p:nvPr/>
            </p:nvSpPr>
            <p:spPr>
              <a:xfrm>
                <a:off x="2261090" y="35831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9454D52-C8C3-47AF-96F1-8B681CECDD54}"/>
                  </a:ext>
                </a:extLst>
              </p:cNvPr>
              <p:cNvSpPr/>
              <p:nvPr/>
            </p:nvSpPr>
            <p:spPr>
              <a:xfrm>
                <a:off x="2261090" y="318082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6B8B7AF-597E-43C7-97DB-9D1C73843446}"/>
                </a:ext>
              </a:extLst>
            </p:cNvPr>
            <p:cNvSpPr/>
            <p:nvPr/>
          </p:nvSpPr>
          <p:spPr>
            <a:xfrm>
              <a:off x="2210160" y="2738509"/>
              <a:ext cx="778283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계정 생성</a:t>
              </a: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3ED599C-C233-45D3-949C-813A0948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25035"/>
              </p:ext>
            </p:extLst>
          </p:nvPr>
        </p:nvGraphicFramePr>
        <p:xfrm>
          <a:off x="2429435" y="2999127"/>
          <a:ext cx="4769905" cy="65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985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690175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29283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6804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628795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682692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0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사원번호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이메일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권한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활성화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A202203001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iuiu@gmail.com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HR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A202203002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김연아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queenkim@gmail.com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1FF1DCB-EDC0-4802-AC43-AF0626F8072B}"/>
              </a:ext>
            </a:extLst>
          </p:cNvPr>
          <p:cNvSpPr/>
          <p:nvPr/>
        </p:nvSpPr>
        <p:spPr>
          <a:xfrm>
            <a:off x="4511756" y="2609189"/>
            <a:ext cx="778283" cy="230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관리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783400-F0A8-4CC8-BBE9-C6DB06DEEB52}"/>
              </a:ext>
            </a:extLst>
          </p:cNvPr>
          <p:cNvSpPr/>
          <p:nvPr/>
        </p:nvSpPr>
        <p:spPr>
          <a:xfrm>
            <a:off x="5384014" y="2612423"/>
            <a:ext cx="778283" cy="23003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활성화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72B0614-4509-4162-8AE3-1892E5C087A9}"/>
              </a:ext>
            </a:extLst>
          </p:cNvPr>
          <p:cNvSpPr/>
          <p:nvPr/>
        </p:nvSpPr>
        <p:spPr>
          <a:xfrm>
            <a:off x="6256272" y="2612423"/>
            <a:ext cx="1027873" cy="230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초기화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1364E2-EA61-4103-9522-9CE0674243A1}"/>
              </a:ext>
            </a:extLst>
          </p:cNvPr>
          <p:cNvSpPr txBox="1"/>
          <p:nvPr/>
        </p:nvSpPr>
        <p:spPr>
          <a:xfrm>
            <a:off x="1919601" y="27317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D6FB3-CCA3-43A0-8882-885FAABBA27A}"/>
              </a:ext>
            </a:extLst>
          </p:cNvPr>
          <p:cNvSpPr txBox="1"/>
          <p:nvPr/>
        </p:nvSpPr>
        <p:spPr>
          <a:xfrm>
            <a:off x="5138307" y="22320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31A9AF-BE0F-4447-885F-46ABC74B44F8}"/>
              </a:ext>
            </a:extLst>
          </p:cNvPr>
          <p:cNvSpPr txBox="1"/>
          <p:nvPr/>
        </p:nvSpPr>
        <p:spPr>
          <a:xfrm>
            <a:off x="4227501" y="224239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69947E-E610-474B-B0D6-55B80386B5A3}"/>
              </a:ext>
            </a:extLst>
          </p:cNvPr>
          <p:cNvSpPr txBox="1"/>
          <p:nvPr/>
        </p:nvSpPr>
        <p:spPr>
          <a:xfrm>
            <a:off x="1928054" y="225102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529BC9-F299-4221-BF9D-762E9F8D4426}"/>
              </a:ext>
            </a:extLst>
          </p:cNvPr>
          <p:cNvSpPr/>
          <p:nvPr/>
        </p:nvSpPr>
        <p:spPr>
          <a:xfrm>
            <a:off x="1629443" y="1989574"/>
            <a:ext cx="5414451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9452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얼굴 인식 로그인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로그인 카메라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얼굴 인식 버튼을 클릭 후 뜨는 로그인 카메라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80722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인식을 진행할 수 있는 카메라 화면이 출력됨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성공 유무를 하단에 안내함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다른 방법으로 로그인을 진행할 수 있게 하는 버튼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48994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 로그인을 진행할 수 있는 카메라 화면이 나온다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인식은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 통해 미리 저장된 사용자의 정보와 동일한지 검증하는 과정을 거친 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일치한다면 로그인 성공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불일치 한다면 로그인 실패를 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다른방법으로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로그인 버튼을 클릭하면 처음 화면으로 돌아갈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C2FA6F-0B61-4AAC-B8AF-B6863481BFE9}"/>
              </a:ext>
            </a:extLst>
          </p:cNvPr>
          <p:cNvSpPr/>
          <p:nvPr/>
        </p:nvSpPr>
        <p:spPr>
          <a:xfrm>
            <a:off x="1839848" y="2100105"/>
            <a:ext cx="4962886" cy="415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FBB38F-FCB4-4322-B7EA-95A169C31430}"/>
              </a:ext>
            </a:extLst>
          </p:cNvPr>
          <p:cNvGrpSpPr/>
          <p:nvPr/>
        </p:nvGrpSpPr>
        <p:grpSpPr>
          <a:xfrm>
            <a:off x="2878363" y="2845708"/>
            <a:ext cx="2719265" cy="2882218"/>
            <a:chOff x="2767135" y="2786453"/>
            <a:chExt cx="3091054" cy="322997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BD9B02B-E548-495E-B49D-224ED4055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9" r="-76" b="8923"/>
            <a:stretch/>
          </p:blipFill>
          <p:spPr>
            <a:xfrm>
              <a:off x="2767135" y="2786453"/>
              <a:ext cx="3091054" cy="3229979"/>
            </a:xfrm>
            <a:prstGeom prst="rect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9A8EA2-1585-494F-8464-3CE44614E9B1}"/>
                </a:ext>
              </a:extLst>
            </p:cNvPr>
            <p:cNvSpPr/>
            <p:nvPr/>
          </p:nvSpPr>
          <p:spPr>
            <a:xfrm>
              <a:off x="3691767" y="3540412"/>
              <a:ext cx="1181502" cy="1075730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189A749-433D-4CFD-81BE-A19E44E370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73" y="2115841"/>
            <a:ext cx="449207" cy="4492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446556" y="2496541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정면을 바라보세요</a:t>
            </a:r>
            <a:r>
              <a:rPr lang="en-US" altLang="ko-KR" sz="1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818F7A9-7B27-4505-9675-054C32CDF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0" y="5862815"/>
            <a:ext cx="246221" cy="246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919FE1-6672-4215-8A77-5DA5C620858C}"/>
              </a:ext>
            </a:extLst>
          </p:cNvPr>
          <p:cNvSpPr txBox="1"/>
          <p:nvPr/>
        </p:nvSpPr>
        <p:spPr>
          <a:xfrm>
            <a:off x="3656961" y="5862816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차은우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님 로그인 성공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2863080" y="28160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84EEC-BE60-4AC8-83B3-EB34DF39DCE2}"/>
              </a:ext>
            </a:extLst>
          </p:cNvPr>
          <p:cNvSpPr txBox="1"/>
          <p:nvPr/>
        </p:nvSpPr>
        <p:spPr>
          <a:xfrm>
            <a:off x="2986190" y="56682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5A9AD84-FB4A-40BC-8332-4E421CF8E52E}"/>
              </a:ext>
            </a:extLst>
          </p:cNvPr>
          <p:cNvGrpSpPr/>
          <p:nvPr/>
        </p:nvGrpSpPr>
        <p:grpSpPr>
          <a:xfrm>
            <a:off x="1897581" y="2195755"/>
            <a:ext cx="1605712" cy="215444"/>
            <a:chOff x="1839848" y="2134904"/>
            <a:chExt cx="1605712" cy="215444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29C9277-1658-4870-A527-7060BF673DEF}"/>
                </a:ext>
              </a:extLst>
            </p:cNvPr>
            <p:cNvSpPr/>
            <p:nvPr/>
          </p:nvSpPr>
          <p:spPr>
            <a:xfrm>
              <a:off x="1855131" y="2134904"/>
              <a:ext cx="1007949" cy="215444"/>
            </a:xfrm>
            <a:prstGeom prst="roundRect">
              <a:avLst>
                <a:gd name="adj" fmla="val 8170"/>
              </a:avLst>
            </a:prstGeom>
            <a:solidFill>
              <a:schemeClr val="bg1">
                <a:alpha val="54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3F3486-8217-4177-B15F-8AD92544A749}"/>
                </a:ext>
              </a:extLst>
            </p:cNvPr>
            <p:cNvSpPr txBox="1"/>
            <p:nvPr/>
          </p:nvSpPr>
          <p:spPr>
            <a:xfrm>
              <a:off x="1839848" y="2134904"/>
              <a:ext cx="16057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다른 방법으로 로그인</a:t>
              </a:r>
              <a:endPara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22CCC-6843-47F6-B87B-98A2EE562CB5}"/>
              </a:ext>
            </a:extLst>
          </p:cNvPr>
          <p:cNvSpPr txBox="1"/>
          <p:nvPr/>
        </p:nvSpPr>
        <p:spPr>
          <a:xfrm>
            <a:off x="1387540" y="19733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772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388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계정 권환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59734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권한을 변경하려는 사용자의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변경하려는 권한을 선택하여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수정한다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계정을 생성하기 위한 정보를 입력하고 저장할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C29FD6-9599-4AE3-A29B-B1E104777654}"/>
              </a:ext>
            </a:extLst>
          </p:cNvPr>
          <p:cNvGrpSpPr/>
          <p:nvPr/>
        </p:nvGrpSpPr>
        <p:grpSpPr>
          <a:xfrm>
            <a:off x="3543324" y="2178561"/>
            <a:ext cx="2785467" cy="3584930"/>
            <a:chOff x="1824528" y="1492395"/>
            <a:chExt cx="2763352" cy="398791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DDE933E-1D60-481D-9FB0-4552CBAD292D}"/>
                </a:ext>
              </a:extLst>
            </p:cNvPr>
            <p:cNvSpPr/>
            <p:nvPr/>
          </p:nvSpPr>
          <p:spPr>
            <a:xfrm>
              <a:off x="1843131" y="1777806"/>
              <a:ext cx="2744749" cy="37025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8AC8D-CC15-48B8-AD32-4DA71AA9F459}"/>
                </a:ext>
              </a:extLst>
            </p:cNvPr>
            <p:cNvSpPr txBox="1"/>
            <p:nvPr/>
          </p:nvSpPr>
          <p:spPr>
            <a:xfrm>
              <a:off x="1824528" y="1492395"/>
              <a:ext cx="2180166" cy="28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권한 관리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5004EA-EA1F-480F-BA29-960BCE8F944F}"/>
              </a:ext>
            </a:extLst>
          </p:cNvPr>
          <p:cNvSpPr/>
          <p:nvPr/>
        </p:nvSpPr>
        <p:spPr>
          <a:xfrm>
            <a:off x="4551817" y="5125721"/>
            <a:ext cx="787232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0DBE75-7BBB-4E76-A011-EEDF5985E8EE}"/>
              </a:ext>
            </a:extLst>
          </p:cNvPr>
          <p:cNvGrpSpPr/>
          <p:nvPr/>
        </p:nvGrpSpPr>
        <p:grpSpPr>
          <a:xfrm>
            <a:off x="3669260" y="2783941"/>
            <a:ext cx="2089684" cy="1999436"/>
            <a:chOff x="3672643" y="2720677"/>
            <a:chExt cx="2089684" cy="19994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D3D30C-5876-400D-A0C0-E13675CE1E55}"/>
                </a:ext>
              </a:extLst>
            </p:cNvPr>
            <p:cNvGrpSpPr/>
            <p:nvPr/>
          </p:nvGrpSpPr>
          <p:grpSpPr>
            <a:xfrm>
              <a:off x="3672643" y="2720677"/>
              <a:ext cx="2089684" cy="1999436"/>
              <a:chOff x="3672643" y="2720677"/>
              <a:chExt cx="2089684" cy="199943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B73738-DEA9-4B46-8953-BEA343BC888E}"/>
                  </a:ext>
                </a:extLst>
              </p:cNvPr>
              <p:cNvSpPr txBox="1"/>
              <p:nvPr/>
            </p:nvSpPr>
            <p:spPr>
              <a:xfrm>
                <a:off x="3672643" y="2773426"/>
                <a:ext cx="1005651" cy="194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사원번호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이름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직급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권한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C4FC85-3D2E-4694-8A73-EA9BE172D0D8}"/>
                  </a:ext>
                </a:extLst>
              </p:cNvPr>
              <p:cNvGrpSpPr/>
              <p:nvPr/>
            </p:nvGrpSpPr>
            <p:grpSpPr>
              <a:xfrm>
                <a:off x="4412207" y="2720677"/>
                <a:ext cx="1350120" cy="1910027"/>
                <a:chOff x="4302999" y="2567279"/>
                <a:chExt cx="1350120" cy="1910027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4D0D4854-ED1C-4A48-809A-F170C9D1877D}"/>
                    </a:ext>
                  </a:extLst>
                </p:cNvPr>
                <p:cNvSpPr/>
                <p:nvPr/>
              </p:nvSpPr>
              <p:spPr>
                <a:xfrm>
                  <a:off x="4302999" y="25672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5FA84A4-061D-40A1-A492-4A4B2C9E8232}"/>
                    </a:ext>
                  </a:extLst>
                </p:cNvPr>
                <p:cNvSpPr/>
                <p:nvPr/>
              </p:nvSpPr>
              <p:spPr>
                <a:xfrm>
                  <a:off x="4302999" y="2970831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93C60366-0FFB-4A3D-B434-E396C0D15B9B}"/>
                    </a:ext>
                  </a:extLst>
                </p:cNvPr>
                <p:cNvSpPr/>
                <p:nvPr/>
              </p:nvSpPr>
              <p:spPr>
                <a:xfrm>
                  <a:off x="4302999" y="33908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EDBDC8C7-A88F-4F58-B7A0-4A0C9E4FBF70}"/>
                    </a:ext>
                  </a:extLst>
                </p:cNvPr>
                <p:cNvSpPr/>
                <p:nvPr/>
              </p:nvSpPr>
              <p:spPr>
                <a:xfrm>
                  <a:off x="4302999" y="3807626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74896BD6-786C-4B94-B38F-DD6A2EE1F557}"/>
                    </a:ext>
                  </a:extLst>
                </p:cNvPr>
                <p:cNvSpPr/>
                <p:nvPr/>
              </p:nvSpPr>
              <p:spPr>
                <a:xfrm>
                  <a:off x="4302999" y="4200307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55090A5-7120-48E6-97DE-606FC4D72D96}"/>
                </a:ext>
              </a:extLst>
            </p:cNvPr>
            <p:cNvSpPr/>
            <p:nvPr/>
          </p:nvSpPr>
          <p:spPr>
            <a:xfrm rot="10800000">
              <a:off x="5537739" y="4453116"/>
              <a:ext cx="174019" cy="110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4183617" y="409380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4065698" y="23499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372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52357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계정 권환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권한을 변경하려는 사용자의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변경하려는 권한을 선택하여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수정한다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계정을 생성하기 위한 정보를 입력하고 저장할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C29FD6-9599-4AE3-A29B-B1E104777654}"/>
              </a:ext>
            </a:extLst>
          </p:cNvPr>
          <p:cNvGrpSpPr/>
          <p:nvPr/>
        </p:nvGrpSpPr>
        <p:grpSpPr>
          <a:xfrm>
            <a:off x="3543324" y="2178561"/>
            <a:ext cx="2785467" cy="3584930"/>
            <a:chOff x="1824528" y="1492395"/>
            <a:chExt cx="2763352" cy="398791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DDE933E-1D60-481D-9FB0-4552CBAD292D}"/>
                </a:ext>
              </a:extLst>
            </p:cNvPr>
            <p:cNvSpPr/>
            <p:nvPr/>
          </p:nvSpPr>
          <p:spPr>
            <a:xfrm>
              <a:off x="1843131" y="1777806"/>
              <a:ext cx="2744749" cy="37025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8AC8D-CC15-48B8-AD32-4DA71AA9F459}"/>
                </a:ext>
              </a:extLst>
            </p:cNvPr>
            <p:cNvSpPr txBox="1"/>
            <p:nvPr/>
          </p:nvSpPr>
          <p:spPr>
            <a:xfrm>
              <a:off x="1824528" y="1492395"/>
              <a:ext cx="2180166" cy="28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권한 관리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5004EA-EA1F-480F-BA29-960BCE8F944F}"/>
              </a:ext>
            </a:extLst>
          </p:cNvPr>
          <p:cNvSpPr/>
          <p:nvPr/>
        </p:nvSpPr>
        <p:spPr>
          <a:xfrm>
            <a:off x="4551817" y="5125721"/>
            <a:ext cx="787232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0DBE75-7BBB-4E76-A011-EEDF5985E8EE}"/>
              </a:ext>
            </a:extLst>
          </p:cNvPr>
          <p:cNvGrpSpPr/>
          <p:nvPr/>
        </p:nvGrpSpPr>
        <p:grpSpPr>
          <a:xfrm>
            <a:off x="3669260" y="2783941"/>
            <a:ext cx="2089684" cy="1999436"/>
            <a:chOff x="3672643" y="2720677"/>
            <a:chExt cx="2089684" cy="19994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D3D30C-5876-400D-A0C0-E13675CE1E55}"/>
                </a:ext>
              </a:extLst>
            </p:cNvPr>
            <p:cNvGrpSpPr/>
            <p:nvPr/>
          </p:nvGrpSpPr>
          <p:grpSpPr>
            <a:xfrm>
              <a:off x="3672643" y="2720677"/>
              <a:ext cx="2089684" cy="1999436"/>
              <a:chOff x="3672643" y="2720677"/>
              <a:chExt cx="2089684" cy="199943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B73738-DEA9-4B46-8953-BEA343BC888E}"/>
                  </a:ext>
                </a:extLst>
              </p:cNvPr>
              <p:cNvSpPr txBox="1"/>
              <p:nvPr/>
            </p:nvSpPr>
            <p:spPr>
              <a:xfrm>
                <a:off x="3672643" y="2773426"/>
                <a:ext cx="1005651" cy="194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사원번호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이름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직급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핸드폰 번호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C4FC85-3D2E-4694-8A73-EA9BE172D0D8}"/>
                  </a:ext>
                </a:extLst>
              </p:cNvPr>
              <p:cNvGrpSpPr/>
              <p:nvPr/>
            </p:nvGrpSpPr>
            <p:grpSpPr>
              <a:xfrm>
                <a:off x="4412207" y="2720677"/>
                <a:ext cx="1350120" cy="1910027"/>
                <a:chOff x="4302999" y="2567279"/>
                <a:chExt cx="1350120" cy="1910027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4D0D4854-ED1C-4A48-809A-F170C9D1877D}"/>
                    </a:ext>
                  </a:extLst>
                </p:cNvPr>
                <p:cNvSpPr/>
                <p:nvPr/>
              </p:nvSpPr>
              <p:spPr>
                <a:xfrm>
                  <a:off x="4302999" y="25672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5FA84A4-061D-40A1-A492-4A4B2C9E8232}"/>
                    </a:ext>
                  </a:extLst>
                </p:cNvPr>
                <p:cNvSpPr/>
                <p:nvPr/>
              </p:nvSpPr>
              <p:spPr>
                <a:xfrm>
                  <a:off x="4302999" y="2970831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93C60366-0FFB-4A3D-B434-E396C0D15B9B}"/>
                    </a:ext>
                  </a:extLst>
                </p:cNvPr>
                <p:cNvSpPr/>
                <p:nvPr/>
              </p:nvSpPr>
              <p:spPr>
                <a:xfrm>
                  <a:off x="4302999" y="33908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EDBDC8C7-A88F-4F58-B7A0-4A0C9E4FBF70}"/>
                    </a:ext>
                  </a:extLst>
                </p:cNvPr>
                <p:cNvSpPr/>
                <p:nvPr/>
              </p:nvSpPr>
              <p:spPr>
                <a:xfrm>
                  <a:off x="4302999" y="3807626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74896BD6-786C-4B94-B38F-DD6A2EE1F557}"/>
                    </a:ext>
                  </a:extLst>
                </p:cNvPr>
                <p:cNvSpPr/>
                <p:nvPr/>
              </p:nvSpPr>
              <p:spPr>
                <a:xfrm>
                  <a:off x="4302999" y="4200307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55090A5-7120-48E6-97DE-606FC4D72D96}"/>
                </a:ext>
              </a:extLst>
            </p:cNvPr>
            <p:cNvSpPr/>
            <p:nvPr/>
          </p:nvSpPr>
          <p:spPr>
            <a:xfrm rot="10800000">
              <a:off x="5537739" y="3631083"/>
              <a:ext cx="174019" cy="110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4065698" y="23499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9885EA-3747-4CBC-9F27-23DAD308BFB5}"/>
              </a:ext>
            </a:extLst>
          </p:cNvPr>
          <p:cNvSpPr/>
          <p:nvPr/>
        </p:nvSpPr>
        <p:spPr>
          <a:xfrm>
            <a:off x="5826483" y="2767633"/>
            <a:ext cx="356565" cy="2933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사번 생성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7C18AFA5-BB2F-481F-87A8-A4EC00263252}"/>
              </a:ext>
            </a:extLst>
          </p:cNvPr>
          <p:cNvSpPr/>
          <p:nvPr/>
        </p:nvSpPr>
        <p:spPr>
          <a:xfrm rot="10800000">
            <a:off x="5529739" y="4114601"/>
            <a:ext cx="174019" cy="110459"/>
          </a:xfrm>
          <a:prstGeom prst="triangl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5504849" y="23647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130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7237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로그에서 로그인 현황을 조회할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9706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그룹웨어 사용자의 로그인 현황 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시간과 부서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정상 로그인 여부 및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주소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1654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로그인 현황 정보를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45073C-FF55-4090-B12A-9DDDD59F6E70}"/>
              </a:ext>
            </a:extLst>
          </p:cNvPr>
          <p:cNvSpPr/>
          <p:nvPr/>
        </p:nvSpPr>
        <p:spPr>
          <a:xfrm>
            <a:off x="2043581" y="2004302"/>
            <a:ext cx="6029001" cy="4231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8D41A6-5278-4D58-A3F5-D022C7F37947}"/>
              </a:ext>
            </a:extLst>
          </p:cNvPr>
          <p:cNvSpPr txBox="1"/>
          <p:nvPr/>
        </p:nvSpPr>
        <p:spPr>
          <a:xfrm>
            <a:off x="2037301" y="1699914"/>
            <a:ext cx="3086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현황 조회    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|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특이사항 조회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3D75CAB-EC63-46ED-887F-0C99AE19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53213"/>
              </p:ext>
            </p:extLst>
          </p:nvPr>
        </p:nvGraphicFramePr>
        <p:xfrm>
          <a:off x="2119943" y="3004453"/>
          <a:ext cx="5860274" cy="2213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675">
                  <a:extLst>
                    <a:ext uri="{9D8B030D-6E8A-4147-A177-3AD203B41FA5}">
                      <a16:colId xmlns:a16="http://schemas.microsoft.com/office/drawing/2014/main" val="2945638361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40276166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2172406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444788241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29492463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05653865"/>
                    </a:ext>
                  </a:extLst>
                </a:gridCol>
                <a:gridCol w="628072">
                  <a:extLst>
                    <a:ext uri="{9D8B030D-6E8A-4147-A177-3AD203B41FA5}">
                      <a16:colId xmlns:a16="http://schemas.microsoft.com/office/drawing/2014/main" val="843368527"/>
                    </a:ext>
                  </a:extLst>
                </a:gridCol>
              </a:tblGrid>
              <a:tr h="293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이메일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유형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IP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디바이스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4171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12:30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어피치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(apeach@groub.com)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565465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12:30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라이언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(ryan@groub.com)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355740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11:24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이경민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(princesslee@groub.com)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933885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10:52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정재현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(jay@groub.com)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22352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10:33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차은우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(eunwoo@groub.com)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335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09:37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이지은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(dlwlrma@groub.com)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30049"/>
                  </a:ext>
                </a:extLst>
              </a:tr>
            </a:tbl>
          </a:graphicData>
        </a:graphic>
      </p:graphicFrame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D7EEECA-2997-4344-9EC2-BE66B883C815}"/>
              </a:ext>
            </a:extLst>
          </p:cNvPr>
          <p:cNvSpPr/>
          <p:nvPr/>
        </p:nvSpPr>
        <p:spPr>
          <a:xfrm>
            <a:off x="5214733" y="3327108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4B16BB4-EE2D-444F-BDEE-D7E42DB12961}"/>
              </a:ext>
            </a:extLst>
          </p:cNvPr>
          <p:cNvSpPr/>
          <p:nvPr/>
        </p:nvSpPr>
        <p:spPr>
          <a:xfrm>
            <a:off x="5214731" y="4309817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E994994-1745-494A-96E8-94DB594FF033}"/>
              </a:ext>
            </a:extLst>
          </p:cNvPr>
          <p:cNvSpPr/>
          <p:nvPr/>
        </p:nvSpPr>
        <p:spPr>
          <a:xfrm>
            <a:off x="5214731" y="4639003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430D4E8-450E-4D54-93B0-4FBB204FBD69}"/>
              </a:ext>
            </a:extLst>
          </p:cNvPr>
          <p:cNvSpPr/>
          <p:nvPr/>
        </p:nvSpPr>
        <p:spPr>
          <a:xfrm>
            <a:off x="5214730" y="4908515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01DF6A7-2C1E-4F1C-8FA8-112ACBB3B2BE}"/>
              </a:ext>
            </a:extLst>
          </p:cNvPr>
          <p:cNvSpPr/>
          <p:nvPr/>
        </p:nvSpPr>
        <p:spPr>
          <a:xfrm>
            <a:off x="5208890" y="3656294"/>
            <a:ext cx="623577" cy="16139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패스워드 불일치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69AD9D-6219-4887-B310-86A841FC27B3}"/>
              </a:ext>
            </a:extLst>
          </p:cNvPr>
          <p:cNvSpPr/>
          <p:nvPr/>
        </p:nvSpPr>
        <p:spPr>
          <a:xfrm>
            <a:off x="5208890" y="3997134"/>
            <a:ext cx="623577" cy="16139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조회 실패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97B7AFE-8060-4573-965D-D455C24DC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66" y="2556425"/>
            <a:ext cx="264158" cy="264158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8C3D81C-141F-4BC0-84F0-F21709C91119}"/>
              </a:ext>
            </a:extLst>
          </p:cNvPr>
          <p:cNvSpPr/>
          <p:nvPr/>
        </p:nvSpPr>
        <p:spPr>
          <a:xfrm>
            <a:off x="7030874" y="2556425"/>
            <a:ext cx="912217" cy="261831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81D59F-D5BE-49D2-B9DA-A8CEDC8165F0}"/>
              </a:ext>
            </a:extLst>
          </p:cNvPr>
          <p:cNvSpPr/>
          <p:nvPr/>
        </p:nvSpPr>
        <p:spPr>
          <a:xfrm>
            <a:off x="2119943" y="2169796"/>
            <a:ext cx="3100989" cy="705132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3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7E0C17-973E-4B1D-B556-54F2B564C914}"/>
              </a:ext>
            </a:extLst>
          </p:cNvPr>
          <p:cNvGrpSpPr/>
          <p:nvPr/>
        </p:nvGrpSpPr>
        <p:grpSpPr>
          <a:xfrm>
            <a:off x="3097503" y="2455018"/>
            <a:ext cx="878299" cy="264158"/>
            <a:chOff x="5832467" y="2241365"/>
            <a:chExt cx="878299" cy="264158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096895E-A944-41F2-A945-1FA102100A64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3584209-318F-4C35-8E43-A5B173B6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E83C3A-EAB5-421E-9536-8E4AEE0125BC}"/>
              </a:ext>
            </a:extLst>
          </p:cNvPr>
          <p:cNvSpPr txBox="1"/>
          <p:nvPr/>
        </p:nvSpPr>
        <p:spPr>
          <a:xfrm>
            <a:off x="3228045" y="2160776"/>
            <a:ext cx="2986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날짜</a:t>
            </a:r>
            <a:endParaRPr lang="ko-KR" altLang="en-US" sz="11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1D92B5-C37A-4853-A480-64D8E64497F5}"/>
              </a:ext>
            </a:extLst>
          </p:cNvPr>
          <p:cNvGrpSpPr/>
          <p:nvPr/>
        </p:nvGrpSpPr>
        <p:grpSpPr>
          <a:xfrm>
            <a:off x="2185108" y="2474122"/>
            <a:ext cx="908858" cy="245167"/>
            <a:chOff x="2275714" y="2752535"/>
            <a:chExt cx="908858" cy="2451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A2ACEA-A892-43DA-8FF5-7BD3CC36766C}"/>
                </a:ext>
              </a:extLst>
            </p:cNvPr>
            <p:cNvGrpSpPr/>
            <p:nvPr/>
          </p:nvGrpSpPr>
          <p:grpSpPr>
            <a:xfrm>
              <a:off x="2275714" y="2752535"/>
              <a:ext cx="908858" cy="245167"/>
              <a:chOff x="2147530" y="2422387"/>
              <a:chExt cx="908858" cy="24516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80606A3-DD29-45AB-AFE4-F8865EB4EDED}"/>
                  </a:ext>
                </a:extLst>
              </p:cNvPr>
              <p:cNvSpPr/>
              <p:nvPr/>
            </p:nvSpPr>
            <p:spPr>
              <a:xfrm>
                <a:off x="2162802" y="2422387"/>
                <a:ext cx="746653" cy="24141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3152E6-E13C-4399-8437-14B5EC29A7DD}"/>
                  </a:ext>
                </a:extLst>
              </p:cNvPr>
              <p:cNvSpPr txBox="1"/>
              <p:nvPr/>
            </p:nvSpPr>
            <p:spPr>
              <a:xfrm>
                <a:off x="2147530" y="2436722"/>
                <a:ext cx="9088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최근 </a:t>
                </a:r>
                <a:r>
                  <a:rPr lang="en-US" altLang="ko-KR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7</a:t>
                </a:r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일간</a:t>
                </a:r>
              </a:p>
            </p:txBody>
          </p:sp>
        </p:grp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1605EB7-AB66-4BC1-A447-7FA1550B9B91}"/>
                </a:ext>
              </a:extLst>
            </p:cNvPr>
            <p:cNvSpPr/>
            <p:nvPr/>
          </p:nvSpPr>
          <p:spPr>
            <a:xfrm rot="10800000">
              <a:off x="2897597" y="2845127"/>
              <a:ext cx="96238" cy="84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94C917-9650-471C-BB39-C3BAC7729B94}"/>
              </a:ext>
            </a:extLst>
          </p:cNvPr>
          <p:cNvGrpSpPr/>
          <p:nvPr/>
        </p:nvGrpSpPr>
        <p:grpSpPr>
          <a:xfrm>
            <a:off x="4253645" y="2454886"/>
            <a:ext cx="878299" cy="264158"/>
            <a:chOff x="5832467" y="2241365"/>
            <a:chExt cx="878299" cy="264158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58B05E65-8FD8-4E5E-AA23-A552F9CA3B9C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3A66CAB-ADC2-4960-94A5-4E149CE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E91ABF-E6EE-4F9C-B30A-24CFC386AA8D}"/>
              </a:ext>
            </a:extLst>
          </p:cNvPr>
          <p:cNvSpPr txBox="1"/>
          <p:nvPr/>
        </p:nvSpPr>
        <p:spPr>
          <a:xfrm>
            <a:off x="3993952" y="2484505"/>
            <a:ext cx="37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5E5A5-BF24-466B-B2BB-29127134BC9E}"/>
              </a:ext>
            </a:extLst>
          </p:cNvPr>
          <p:cNvSpPr txBox="1"/>
          <p:nvPr/>
        </p:nvSpPr>
        <p:spPr>
          <a:xfrm>
            <a:off x="3041280" y="249389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CF8F38-B20C-43AA-9B8E-FD051C037868}"/>
              </a:ext>
            </a:extLst>
          </p:cNvPr>
          <p:cNvSpPr txBox="1"/>
          <p:nvPr/>
        </p:nvSpPr>
        <p:spPr>
          <a:xfrm>
            <a:off x="4210170" y="248881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1746061" y="150303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1971098" y="28106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38B17E-507E-4658-9DE2-899B7343B12E}"/>
              </a:ext>
            </a:extLst>
          </p:cNvPr>
          <p:cNvSpPr txBox="1"/>
          <p:nvPr/>
        </p:nvSpPr>
        <p:spPr>
          <a:xfrm>
            <a:off x="6299634" y="23641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37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3789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로그에서 특이사항을 조회할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그룹웨어 사용자의 로그인 현황 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시간과 부서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정상 로그인 여부 및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주소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1654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로그인 현황 정보를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45073C-FF55-4090-B12A-9DDDD59F6E70}"/>
              </a:ext>
            </a:extLst>
          </p:cNvPr>
          <p:cNvSpPr/>
          <p:nvPr/>
        </p:nvSpPr>
        <p:spPr>
          <a:xfrm>
            <a:off x="2043581" y="2004302"/>
            <a:ext cx="6029001" cy="4231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8D41A6-5278-4D58-A3F5-D022C7F37947}"/>
              </a:ext>
            </a:extLst>
          </p:cNvPr>
          <p:cNvSpPr txBox="1"/>
          <p:nvPr/>
        </p:nvSpPr>
        <p:spPr>
          <a:xfrm>
            <a:off x="2037301" y="1699914"/>
            <a:ext cx="3086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현황 조회    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|  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특이사항 조회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3D75CAB-EC63-46ED-887F-0C99AE19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65849"/>
              </p:ext>
            </p:extLst>
          </p:nvPr>
        </p:nvGraphicFramePr>
        <p:xfrm>
          <a:off x="2119943" y="3004453"/>
          <a:ext cx="5860274" cy="1655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675">
                  <a:extLst>
                    <a:ext uri="{9D8B030D-6E8A-4147-A177-3AD203B41FA5}">
                      <a16:colId xmlns:a16="http://schemas.microsoft.com/office/drawing/2014/main" val="2945638361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40276166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2172406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444788241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29492463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05653865"/>
                    </a:ext>
                  </a:extLst>
                </a:gridCol>
                <a:gridCol w="628072">
                  <a:extLst>
                    <a:ext uri="{9D8B030D-6E8A-4147-A177-3AD203B41FA5}">
                      <a16:colId xmlns:a16="http://schemas.microsoft.com/office/drawing/2014/main" val="843368527"/>
                    </a:ext>
                  </a:extLst>
                </a:gridCol>
              </a:tblGrid>
              <a:tr h="293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이메일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유형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IP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디바이스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4171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12:30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라이언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(ryan@groub.com)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355740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11:24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이경민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(princesslee@groub.com)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933885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22352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335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30049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01DF6A7-2C1E-4F1C-8FA8-112ACBB3B2BE}"/>
              </a:ext>
            </a:extLst>
          </p:cNvPr>
          <p:cNvSpPr/>
          <p:nvPr/>
        </p:nvSpPr>
        <p:spPr>
          <a:xfrm>
            <a:off x="5209352" y="3322059"/>
            <a:ext cx="623577" cy="236623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비밀번호 </a:t>
            </a:r>
            <a:r>
              <a:rPr lang="en-US" altLang="ko-KR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</a:t>
            </a:r>
            <a:endParaRPr lang="en-US" altLang="ko-KR" sz="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 오류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69AD9D-6219-4887-B310-86A841FC27B3}"/>
              </a:ext>
            </a:extLst>
          </p:cNvPr>
          <p:cNvSpPr/>
          <p:nvPr/>
        </p:nvSpPr>
        <p:spPr>
          <a:xfrm>
            <a:off x="5209351" y="3655305"/>
            <a:ext cx="623577" cy="16139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미등록 </a:t>
            </a:r>
            <a:r>
              <a:rPr lang="en-US" altLang="ko-KR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IP </a:t>
            </a:r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접속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97B7AFE-8060-4573-965D-D455C24DC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66" y="2556425"/>
            <a:ext cx="264158" cy="264158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8C3D81C-141F-4BC0-84F0-F21709C91119}"/>
              </a:ext>
            </a:extLst>
          </p:cNvPr>
          <p:cNvSpPr/>
          <p:nvPr/>
        </p:nvSpPr>
        <p:spPr>
          <a:xfrm>
            <a:off x="7030874" y="2556425"/>
            <a:ext cx="912217" cy="261831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81D59F-D5BE-49D2-B9DA-A8CEDC8165F0}"/>
              </a:ext>
            </a:extLst>
          </p:cNvPr>
          <p:cNvSpPr/>
          <p:nvPr/>
        </p:nvSpPr>
        <p:spPr>
          <a:xfrm>
            <a:off x="2119943" y="2169796"/>
            <a:ext cx="3100989" cy="705132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3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7E0C17-973E-4B1D-B556-54F2B564C914}"/>
              </a:ext>
            </a:extLst>
          </p:cNvPr>
          <p:cNvGrpSpPr/>
          <p:nvPr/>
        </p:nvGrpSpPr>
        <p:grpSpPr>
          <a:xfrm>
            <a:off x="3097503" y="2455018"/>
            <a:ext cx="878299" cy="264158"/>
            <a:chOff x="5832467" y="2241365"/>
            <a:chExt cx="878299" cy="264158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096895E-A944-41F2-A945-1FA102100A64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3584209-318F-4C35-8E43-A5B173B6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E83C3A-EAB5-421E-9536-8E4AEE0125BC}"/>
              </a:ext>
            </a:extLst>
          </p:cNvPr>
          <p:cNvSpPr txBox="1"/>
          <p:nvPr/>
        </p:nvSpPr>
        <p:spPr>
          <a:xfrm>
            <a:off x="3228045" y="2160776"/>
            <a:ext cx="2986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날짜</a:t>
            </a:r>
            <a:endParaRPr lang="ko-KR" altLang="en-US" sz="11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1D92B5-C37A-4853-A480-64D8E64497F5}"/>
              </a:ext>
            </a:extLst>
          </p:cNvPr>
          <p:cNvGrpSpPr/>
          <p:nvPr/>
        </p:nvGrpSpPr>
        <p:grpSpPr>
          <a:xfrm>
            <a:off x="2185108" y="2474122"/>
            <a:ext cx="908858" cy="245167"/>
            <a:chOff x="2275714" y="2752535"/>
            <a:chExt cx="908858" cy="2451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A2ACEA-A892-43DA-8FF5-7BD3CC36766C}"/>
                </a:ext>
              </a:extLst>
            </p:cNvPr>
            <p:cNvGrpSpPr/>
            <p:nvPr/>
          </p:nvGrpSpPr>
          <p:grpSpPr>
            <a:xfrm>
              <a:off x="2275714" y="2752535"/>
              <a:ext cx="908858" cy="245167"/>
              <a:chOff x="2147530" y="2422387"/>
              <a:chExt cx="908858" cy="24516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80606A3-DD29-45AB-AFE4-F8865EB4EDED}"/>
                  </a:ext>
                </a:extLst>
              </p:cNvPr>
              <p:cNvSpPr/>
              <p:nvPr/>
            </p:nvSpPr>
            <p:spPr>
              <a:xfrm>
                <a:off x="2162802" y="2422387"/>
                <a:ext cx="746653" cy="24141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3152E6-E13C-4399-8437-14B5EC29A7DD}"/>
                  </a:ext>
                </a:extLst>
              </p:cNvPr>
              <p:cNvSpPr txBox="1"/>
              <p:nvPr/>
            </p:nvSpPr>
            <p:spPr>
              <a:xfrm>
                <a:off x="2147530" y="2436722"/>
                <a:ext cx="9088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최근 </a:t>
                </a:r>
                <a:r>
                  <a:rPr lang="en-US" altLang="ko-KR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7</a:t>
                </a:r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일간</a:t>
                </a:r>
              </a:p>
            </p:txBody>
          </p:sp>
        </p:grp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1605EB7-AB66-4BC1-A447-7FA1550B9B91}"/>
                </a:ext>
              </a:extLst>
            </p:cNvPr>
            <p:cNvSpPr/>
            <p:nvPr/>
          </p:nvSpPr>
          <p:spPr>
            <a:xfrm rot="10800000">
              <a:off x="2897597" y="2845127"/>
              <a:ext cx="96238" cy="84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94C917-9650-471C-BB39-C3BAC7729B94}"/>
              </a:ext>
            </a:extLst>
          </p:cNvPr>
          <p:cNvGrpSpPr/>
          <p:nvPr/>
        </p:nvGrpSpPr>
        <p:grpSpPr>
          <a:xfrm>
            <a:off x="4253645" y="2454886"/>
            <a:ext cx="878299" cy="264158"/>
            <a:chOff x="5832467" y="2241365"/>
            <a:chExt cx="878299" cy="264158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58B05E65-8FD8-4E5E-AA23-A552F9CA3B9C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3A66CAB-ADC2-4960-94A5-4E149CE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E91ABF-E6EE-4F9C-B30A-24CFC386AA8D}"/>
              </a:ext>
            </a:extLst>
          </p:cNvPr>
          <p:cNvSpPr txBox="1"/>
          <p:nvPr/>
        </p:nvSpPr>
        <p:spPr>
          <a:xfrm>
            <a:off x="3993952" y="2484505"/>
            <a:ext cx="37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5E5A5-BF24-466B-B2BB-29127134BC9E}"/>
              </a:ext>
            </a:extLst>
          </p:cNvPr>
          <p:cNvSpPr txBox="1"/>
          <p:nvPr/>
        </p:nvSpPr>
        <p:spPr>
          <a:xfrm>
            <a:off x="3041280" y="249389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CF8F38-B20C-43AA-9B8E-FD051C037868}"/>
              </a:ext>
            </a:extLst>
          </p:cNvPr>
          <p:cNvSpPr txBox="1"/>
          <p:nvPr/>
        </p:nvSpPr>
        <p:spPr>
          <a:xfrm>
            <a:off x="4210170" y="248881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1746061" y="150303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1971098" y="28106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38B17E-507E-4658-9DE2-899B7343B12E}"/>
              </a:ext>
            </a:extLst>
          </p:cNvPr>
          <p:cNvSpPr txBox="1"/>
          <p:nvPr/>
        </p:nvSpPr>
        <p:spPr>
          <a:xfrm>
            <a:off x="6299634" y="23641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590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00134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사내 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그룹웨어 결제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그룹웨어 결제 정보를 확인할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2758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구매상품의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잔여 사용기간을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자동결제를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등록해 놓은 카드를 확인 할 수 있으며 변경하거나 삭제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그룹웨어를 주기적으로 결제 하기 위한 결제 정보를 관리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652CDCA-2233-4D6D-B9DF-61A13BD24240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4E7AE-EAD3-4E9E-9F0D-A196375FDA80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2DED17-8254-440F-B8B7-ADFB23B3C714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D90B08-72CD-410F-8E5A-C244BF47CBE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FD6B0-A324-4E3D-9787-73D3435F3833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5E2376-86D0-4B86-BBF2-BBCEE05190C3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73111-93C0-4F6F-B638-CC6E60687701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EF910F-A88F-42F5-84D1-251182282043}"/>
              </a:ext>
            </a:extLst>
          </p:cNvPr>
          <p:cNvSpPr/>
          <p:nvPr/>
        </p:nvSpPr>
        <p:spPr>
          <a:xfrm>
            <a:off x="2043581" y="2004302"/>
            <a:ext cx="6029001" cy="4231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45CC708-4FC9-46BD-8F6E-854E24621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20338"/>
              </p:ext>
            </p:extLst>
          </p:nvPr>
        </p:nvGraphicFramePr>
        <p:xfrm>
          <a:off x="4737070" y="4272962"/>
          <a:ext cx="3263892" cy="6135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5766">
                  <a:extLst>
                    <a:ext uri="{9D8B030D-6E8A-4147-A177-3AD203B41FA5}">
                      <a16:colId xmlns:a16="http://schemas.microsoft.com/office/drawing/2014/main" val="2945638361"/>
                    </a:ext>
                  </a:extLst>
                </a:gridCol>
                <a:gridCol w="634345">
                  <a:extLst>
                    <a:ext uri="{9D8B030D-6E8A-4147-A177-3AD203B41FA5}">
                      <a16:colId xmlns:a16="http://schemas.microsoft.com/office/drawing/2014/main" val="4027616623"/>
                    </a:ext>
                  </a:extLst>
                </a:gridCol>
                <a:gridCol w="955532">
                  <a:extLst>
                    <a:ext uri="{9D8B030D-6E8A-4147-A177-3AD203B41FA5}">
                      <a16:colId xmlns:a16="http://schemas.microsoft.com/office/drawing/2014/main" val="2232172406"/>
                    </a:ext>
                  </a:extLst>
                </a:gridCol>
                <a:gridCol w="898249">
                  <a:extLst>
                    <a:ext uri="{9D8B030D-6E8A-4147-A177-3AD203B41FA5}">
                      <a16:colId xmlns:a16="http://schemas.microsoft.com/office/drawing/2014/main" val="3444788241"/>
                    </a:ext>
                  </a:extLst>
                </a:gridCol>
              </a:tblGrid>
              <a:tr h="293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구매상품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결재일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금액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4171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</a:t>
                      </a:r>
                      <a:r>
                        <a:rPr lang="ko-KR" altLang="en-US" sz="8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년권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22/12/21</a:t>
                      </a:r>
                    </a:p>
                    <a:p>
                      <a:pPr algn="ctr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1,000,000 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35574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35BE605-ECD2-4A5D-855A-1EA6B85D34C6}"/>
              </a:ext>
            </a:extLst>
          </p:cNvPr>
          <p:cNvSpPr txBox="1"/>
          <p:nvPr/>
        </p:nvSpPr>
        <p:spPr>
          <a:xfrm>
            <a:off x="2012556" y="1752607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그룹웨어 결제 정보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06ED4C-4A2D-4BAE-B4AF-61C71FBC69ED}"/>
              </a:ext>
            </a:extLst>
          </p:cNvPr>
          <p:cNvGrpSpPr/>
          <p:nvPr/>
        </p:nvGrpSpPr>
        <p:grpSpPr>
          <a:xfrm>
            <a:off x="3513922" y="2154666"/>
            <a:ext cx="4033864" cy="712494"/>
            <a:chOff x="2989126" y="2255629"/>
            <a:chExt cx="4033864" cy="71249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F0D9E33-E618-4FB1-9227-37C6C2B3EA65}"/>
                </a:ext>
              </a:extLst>
            </p:cNvPr>
            <p:cNvSpPr/>
            <p:nvPr/>
          </p:nvSpPr>
          <p:spPr>
            <a:xfrm>
              <a:off x="2989126" y="2262991"/>
              <a:ext cx="3100989" cy="705132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1F3294-20A3-4C90-B8A2-6988587ECC18}"/>
                </a:ext>
              </a:extLst>
            </p:cNvPr>
            <p:cNvSpPr txBox="1"/>
            <p:nvPr/>
          </p:nvSpPr>
          <p:spPr>
            <a:xfrm>
              <a:off x="4036660" y="2255629"/>
              <a:ext cx="2986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잔여 사용기간</a:t>
              </a:r>
              <a:endPara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71502B-A0A9-4FE9-8AB0-A3D86997B54F}"/>
                </a:ext>
              </a:extLst>
            </p:cNvPr>
            <p:cNvSpPr txBox="1"/>
            <p:nvPr/>
          </p:nvSpPr>
          <p:spPr>
            <a:xfrm>
              <a:off x="3498000" y="2531580"/>
              <a:ext cx="2622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D-195</a:t>
              </a: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 남았습니다</a:t>
              </a:r>
              <a:r>
                <a: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  <a:endPara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E6760A-8EE9-42E2-A68D-55C647369171}"/>
              </a:ext>
            </a:extLst>
          </p:cNvPr>
          <p:cNvSpPr txBox="1"/>
          <p:nvPr/>
        </p:nvSpPr>
        <p:spPr>
          <a:xfrm>
            <a:off x="3440316" y="18833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D1B599-1D7E-4A0B-918E-CDA5DE8F4EAB}"/>
              </a:ext>
            </a:extLst>
          </p:cNvPr>
          <p:cNvGrpSpPr/>
          <p:nvPr/>
        </p:nvGrpSpPr>
        <p:grpSpPr>
          <a:xfrm>
            <a:off x="2133597" y="3429000"/>
            <a:ext cx="2425584" cy="2562097"/>
            <a:chOff x="335678" y="2377439"/>
            <a:chExt cx="3665858" cy="339634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057BA1A-2352-4B5E-909A-051DEB66B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1"/>
            <a:stretch/>
          </p:blipFill>
          <p:spPr>
            <a:xfrm>
              <a:off x="335678" y="2377439"/>
              <a:ext cx="3665858" cy="3396343"/>
            </a:xfrm>
            <a:prstGeom prst="rect">
              <a:avLst/>
            </a:prstGeom>
          </p:spPr>
        </p:pic>
        <p:sp>
          <p:nvSpPr>
            <p:cNvPr id="44" name="모서리가 둥근 직사각형 5">
              <a:extLst>
                <a:ext uri="{FF2B5EF4-FFF2-40B4-BE49-F238E27FC236}">
                  <a16:creationId xmlns:a16="http://schemas.microsoft.com/office/drawing/2014/main" id="{DCEA6359-C7C1-430C-A7C5-9FA6FC392485}"/>
                </a:ext>
              </a:extLst>
            </p:cNvPr>
            <p:cNvSpPr/>
            <p:nvPr/>
          </p:nvSpPr>
          <p:spPr>
            <a:xfrm>
              <a:off x="512596" y="3550152"/>
              <a:ext cx="2036717" cy="2873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HONG GILDONG</a:t>
              </a:r>
              <a:endParaRPr lang="ko-KR" altLang="en-US" sz="9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97597A04-D54D-4C30-A7B7-49594DC2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93" y="4010850"/>
            <a:ext cx="1182392" cy="16513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D50622C4-6364-44DD-BCF4-3D80B5232C33}"/>
              </a:ext>
            </a:extLst>
          </p:cNvPr>
          <p:cNvGrpSpPr/>
          <p:nvPr/>
        </p:nvGrpSpPr>
        <p:grpSpPr>
          <a:xfrm>
            <a:off x="2685559" y="5890784"/>
            <a:ext cx="1045997" cy="222588"/>
            <a:chOff x="10058403" y="5331088"/>
            <a:chExt cx="1189613" cy="32550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44160C6-5617-474D-BFBD-1353B677B44B}"/>
                </a:ext>
              </a:extLst>
            </p:cNvPr>
            <p:cNvSpPr/>
            <p:nvPr/>
          </p:nvSpPr>
          <p:spPr>
            <a:xfrm>
              <a:off x="10058403" y="5334851"/>
              <a:ext cx="552353" cy="32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변경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997487B-F9F4-40A2-94A3-5021F3AE15DB}"/>
                </a:ext>
              </a:extLst>
            </p:cNvPr>
            <p:cNvSpPr/>
            <p:nvPr/>
          </p:nvSpPr>
          <p:spPr>
            <a:xfrm>
              <a:off x="10695663" y="5331088"/>
              <a:ext cx="552353" cy="3217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A2EACCD-5EFB-4F70-9EDC-5CE89B93D684}"/>
              </a:ext>
            </a:extLst>
          </p:cNvPr>
          <p:cNvSpPr txBox="1"/>
          <p:nvPr/>
        </p:nvSpPr>
        <p:spPr>
          <a:xfrm>
            <a:off x="2227140" y="3225505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자동결제 등록</a:t>
            </a:r>
            <a:endParaRPr lang="ko-KR" altLang="en-US" sz="11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E3A9B-2E4C-4D43-9EB6-EAB780E3ADD4}"/>
              </a:ext>
            </a:extLst>
          </p:cNvPr>
          <p:cNvSpPr txBox="1"/>
          <p:nvPr/>
        </p:nvSpPr>
        <p:spPr>
          <a:xfrm>
            <a:off x="4706143" y="391336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결제 내역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2BE7BD66-28A5-4A23-B791-4A06ED8D1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99682"/>
              </p:ext>
            </p:extLst>
          </p:nvPr>
        </p:nvGraphicFramePr>
        <p:xfrm>
          <a:off x="2178279" y="4852715"/>
          <a:ext cx="2336220" cy="951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521">
                  <a:extLst>
                    <a:ext uri="{9D8B030D-6E8A-4147-A177-3AD203B41FA5}">
                      <a16:colId xmlns:a16="http://schemas.microsoft.com/office/drawing/2014/main" val="2904324361"/>
                    </a:ext>
                  </a:extLst>
                </a:gridCol>
                <a:gridCol w="1669699">
                  <a:extLst>
                    <a:ext uri="{9D8B030D-6E8A-4147-A177-3AD203B41FA5}">
                      <a16:colId xmlns:a16="http://schemas.microsoft.com/office/drawing/2014/main" val="2247102037"/>
                    </a:ext>
                  </a:extLst>
                </a:gridCol>
              </a:tblGrid>
              <a:tr h="205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Mastercard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5061"/>
                  </a:ext>
                </a:extLst>
              </a:tr>
              <a:tr h="205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홍길동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973916"/>
                  </a:ext>
                </a:extLst>
              </a:tr>
              <a:tr h="205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12/26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152"/>
                  </a:ext>
                </a:extLst>
              </a:tr>
              <a:tr h="266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카드번호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1234-3244-2345-****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758456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25329AF-BF16-4D2B-AECF-03A60496108E}"/>
              </a:ext>
            </a:extLst>
          </p:cNvPr>
          <p:cNvCxnSpPr>
            <a:cxnSpLocks/>
          </p:cNvCxnSpPr>
          <p:nvPr/>
        </p:nvCxnSpPr>
        <p:spPr>
          <a:xfrm>
            <a:off x="2124360" y="3086960"/>
            <a:ext cx="5839658" cy="0"/>
          </a:xfrm>
          <a:prstGeom prst="line">
            <a:avLst/>
          </a:prstGeom>
          <a:ln w="12700">
            <a:solidFill>
              <a:schemeClr val="accent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4CDFB0-D913-4572-9DC8-A6F9D13DCCF1}"/>
              </a:ext>
            </a:extLst>
          </p:cNvPr>
          <p:cNvSpPr txBox="1"/>
          <p:nvPr/>
        </p:nvSpPr>
        <p:spPr>
          <a:xfrm>
            <a:off x="1927322" y="30391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0E3CA1E-11DB-45EE-95BB-59DDF5DBCDAC}"/>
              </a:ext>
            </a:extLst>
          </p:cNvPr>
          <p:cNvCxnSpPr>
            <a:cxnSpLocks/>
          </p:cNvCxnSpPr>
          <p:nvPr/>
        </p:nvCxnSpPr>
        <p:spPr>
          <a:xfrm flipH="1">
            <a:off x="4663344" y="3176417"/>
            <a:ext cx="1" cy="2934382"/>
          </a:xfrm>
          <a:prstGeom prst="line">
            <a:avLst/>
          </a:prstGeom>
          <a:ln w="12700">
            <a:solidFill>
              <a:schemeClr val="accent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E60D9CC-06EA-4122-A576-63FC7E133014}"/>
              </a:ext>
            </a:extLst>
          </p:cNvPr>
          <p:cNvSpPr/>
          <p:nvPr/>
        </p:nvSpPr>
        <p:spPr>
          <a:xfrm>
            <a:off x="7357586" y="4606427"/>
            <a:ext cx="380400" cy="15701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</a:t>
            </a:r>
            <a:endParaRPr lang="ko-KR" altLang="en-US" sz="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88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5880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튜토리얼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튜토리얼 출력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1122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튜토리얼 이미지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대분류를 기준으로 간단한 기능 소개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페이지 버튼을 이용해 페이지 이동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튜토리얼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B8EEFC-1927-4A96-BEAA-6858B1CE3D3F}"/>
              </a:ext>
            </a:extLst>
          </p:cNvPr>
          <p:cNvGrpSpPr/>
          <p:nvPr/>
        </p:nvGrpSpPr>
        <p:grpSpPr>
          <a:xfrm>
            <a:off x="197808" y="1218613"/>
            <a:ext cx="8123731" cy="5370257"/>
            <a:chOff x="321633" y="1218613"/>
            <a:chExt cx="8123731" cy="53702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17D494-B888-4F02-A9A3-B4D355F636E4}"/>
                </a:ext>
              </a:extLst>
            </p:cNvPr>
            <p:cNvSpPr/>
            <p:nvPr/>
          </p:nvSpPr>
          <p:spPr>
            <a:xfrm>
              <a:off x="527049" y="1401792"/>
              <a:ext cx="7918315" cy="5187078"/>
            </a:xfrm>
            <a:prstGeom prst="rect">
              <a:avLst/>
            </a:prstGeom>
            <a:solidFill>
              <a:srgbClr val="F9FAFD">
                <a:alpha val="56000"/>
              </a:srgb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01AA537-DA3B-4AEE-8744-6DB82119D8C1}"/>
                </a:ext>
              </a:extLst>
            </p:cNvPr>
            <p:cNvGrpSpPr/>
            <p:nvPr/>
          </p:nvGrpSpPr>
          <p:grpSpPr>
            <a:xfrm>
              <a:off x="527049" y="3610609"/>
              <a:ext cx="7918315" cy="769442"/>
              <a:chOff x="527049" y="3610609"/>
              <a:chExt cx="7918315" cy="76944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02A205-C805-46A2-9D3B-C280038E1F09}"/>
                  </a:ext>
                </a:extLst>
              </p:cNvPr>
              <p:cNvSpPr txBox="1"/>
              <p:nvPr/>
            </p:nvSpPr>
            <p:spPr>
              <a:xfrm>
                <a:off x="7972444" y="3610609"/>
                <a:ext cx="4729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accent5">
                        <a:lumMod val="75000"/>
                      </a:schemeClr>
                    </a:solidFill>
                    <a:latin typeface="Franklin Gothic Heavy" panose="020B0903020102020204" pitchFamily="34" charset="0"/>
                  </a:rPr>
                  <a:t>&gt;</a:t>
                </a:r>
                <a:endParaRPr lang="ko-KR" altLang="en-US" sz="4400" dirty="0">
                  <a:solidFill>
                    <a:schemeClr val="accent5">
                      <a:lumMod val="75000"/>
                    </a:schemeClr>
                  </a:solidFill>
                  <a:latin typeface="Franklin Gothic Heavy" panose="020B09030201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9AB62A-1C9E-475C-87F4-4E6BB1D7340C}"/>
                  </a:ext>
                </a:extLst>
              </p:cNvPr>
              <p:cNvSpPr txBox="1"/>
              <p:nvPr/>
            </p:nvSpPr>
            <p:spPr>
              <a:xfrm>
                <a:off x="527049" y="3610610"/>
                <a:ext cx="4729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accent5">
                        <a:lumMod val="75000"/>
                      </a:schemeClr>
                    </a:solidFill>
                    <a:latin typeface="Franklin Gothic Heavy" panose="020B0903020102020204" pitchFamily="34" charset="0"/>
                  </a:rPr>
                  <a:t>&lt;</a:t>
                </a:r>
                <a:endParaRPr lang="ko-KR" altLang="en-US" sz="4400" dirty="0">
                  <a:solidFill>
                    <a:schemeClr val="accent5">
                      <a:lumMod val="75000"/>
                    </a:schemeClr>
                  </a:solidFill>
                  <a:latin typeface="Franklin Gothic Heavy" panose="020B0903020102020204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DD1A6D-A0E7-481A-815E-24D0DB33B338}"/>
                </a:ext>
              </a:extLst>
            </p:cNvPr>
            <p:cNvSpPr txBox="1"/>
            <p:nvPr/>
          </p:nvSpPr>
          <p:spPr>
            <a:xfrm>
              <a:off x="623810" y="327516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64E854-A056-40BE-B1E8-B4193CAF2A66}"/>
                </a:ext>
              </a:extLst>
            </p:cNvPr>
            <p:cNvSpPr txBox="1"/>
            <p:nvPr/>
          </p:nvSpPr>
          <p:spPr>
            <a:xfrm>
              <a:off x="726859" y="219581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ED478-7B5D-4E62-B4BF-5A86C6796F4A}"/>
                </a:ext>
              </a:extLst>
            </p:cNvPr>
            <p:cNvSpPr txBox="1"/>
            <p:nvPr/>
          </p:nvSpPr>
          <p:spPr>
            <a:xfrm>
              <a:off x="321633" y="121861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A6A71F-469F-4C07-99F9-51A79950A37D}"/>
              </a:ext>
            </a:extLst>
          </p:cNvPr>
          <p:cNvGrpSpPr/>
          <p:nvPr/>
        </p:nvGrpSpPr>
        <p:grpSpPr>
          <a:xfrm>
            <a:off x="1458624" y="2078619"/>
            <a:ext cx="5608620" cy="4381467"/>
            <a:chOff x="2148707" y="2161746"/>
            <a:chExt cx="5608620" cy="438146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4AB83A1-FAAC-4AF7-A336-FF1C0DA3D84C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351782-BABB-440D-8D77-F28E7AF63B68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00D9BC-F205-4C5B-B964-56A37B4C9850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증명서 신청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9905F17-4A2A-41F1-A6B2-906AB240435A}"/>
                </a:ext>
              </a:extLst>
            </p:cNvPr>
            <p:cNvSpPr/>
            <p:nvPr/>
          </p:nvSpPr>
          <p:spPr>
            <a:xfrm>
              <a:off x="2308932" y="3013957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57AA3A-DFA1-40D8-B3BF-0E9FA00134C1}"/>
                </a:ext>
              </a:extLst>
            </p:cNvPr>
            <p:cNvSpPr txBox="1"/>
            <p:nvPr/>
          </p:nvSpPr>
          <p:spPr>
            <a:xfrm>
              <a:off x="2219955" y="3000560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양식명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                                       양식설명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BF65FC-0C2C-4DF5-94D0-EA20C8590A47}"/>
                </a:ext>
              </a:extLst>
            </p:cNvPr>
            <p:cNvSpPr txBox="1"/>
            <p:nvPr/>
          </p:nvSpPr>
          <p:spPr>
            <a:xfrm>
              <a:off x="2242741" y="3289458"/>
              <a:ext cx="551458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경력증명서                                           경력 증명서 신청을 위한 양식입니다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재직증명서                                           재직 증명서 신청을 위한 양식입니다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629310C-8633-4879-B35E-B07D765237A4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10829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EAF3B8-D34F-4C60-B433-FDCF463CBA08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B9EDF844-CB0D-49E2-8E0A-4E54D8549A15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CFEB064-A756-4643-8B4E-E821D13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773B30E-7083-4872-B445-D691923D13F5}"/>
                </a:ext>
              </a:extLst>
            </p:cNvPr>
            <p:cNvGrpSpPr/>
            <p:nvPr/>
          </p:nvGrpSpPr>
          <p:grpSpPr>
            <a:xfrm>
              <a:off x="2312289" y="2662306"/>
              <a:ext cx="1004788" cy="276999"/>
              <a:chOff x="577258" y="2389766"/>
              <a:chExt cx="1138756" cy="33425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1E77EF7-7C35-4B41-BE6E-AE5F2EC4BA21}"/>
                  </a:ext>
                </a:extLst>
              </p:cNvPr>
              <p:cNvSpPr/>
              <p:nvPr/>
            </p:nvSpPr>
            <p:spPr>
              <a:xfrm>
                <a:off x="577258" y="2389766"/>
                <a:ext cx="1138756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양식명</a:t>
                </a:r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순</a:t>
                </a: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A22C43E5-F242-4B20-B57D-ADAEC099A57E}"/>
                  </a:ext>
                </a:extLst>
              </p:cNvPr>
              <p:cNvSpPr/>
              <p:nvPr/>
            </p:nvSpPr>
            <p:spPr>
              <a:xfrm rot="10800000">
                <a:off x="1480337" y="2472534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7EEF9F-52F1-494F-948F-0DDC90A2AC8E}"/>
                </a:ext>
              </a:extLst>
            </p:cNvPr>
            <p:cNvGrpSpPr/>
            <p:nvPr/>
          </p:nvGrpSpPr>
          <p:grpSpPr>
            <a:xfrm>
              <a:off x="3915080" y="3341575"/>
              <a:ext cx="3122679" cy="3201638"/>
              <a:chOff x="3915080" y="3341575"/>
              <a:chExt cx="3122679" cy="320163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ED5B173-E09C-4F63-A6EC-AF3AA31AAB92}"/>
                  </a:ext>
                </a:extLst>
              </p:cNvPr>
              <p:cNvSpPr/>
              <p:nvPr/>
            </p:nvSpPr>
            <p:spPr>
              <a:xfrm>
                <a:off x="3915081" y="3341575"/>
                <a:ext cx="3122678" cy="3201638"/>
              </a:xfrm>
              <a:prstGeom prst="roundRect">
                <a:avLst>
                  <a:gd name="adj" fmla="val 0"/>
                </a:avLst>
              </a:prstGeom>
              <a:solidFill>
                <a:srgbClr val="BDD7EE">
                  <a:alpha val="60000"/>
                </a:srgbClr>
              </a:solidFill>
              <a:ln w="28575">
                <a:solidFill>
                  <a:srgbClr val="BDD7EE">
                    <a:alpha val="7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F5BA41-0435-4C42-BECE-46BE42C67473}"/>
                  </a:ext>
                </a:extLst>
              </p:cNvPr>
              <p:cNvSpPr txBox="1"/>
              <p:nvPr/>
            </p:nvSpPr>
            <p:spPr>
              <a:xfrm>
                <a:off x="3915080" y="3341575"/>
                <a:ext cx="19678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증명서 신청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A7ACFEE-8193-4835-B950-A3A8B339F4B7}"/>
                  </a:ext>
                </a:extLst>
              </p:cNvPr>
              <p:cNvGrpSpPr/>
              <p:nvPr/>
            </p:nvGrpSpPr>
            <p:grpSpPr>
              <a:xfrm>
                <a:off x="4076296" y="3832422"/>
                <a:ext cx="2707765" cy="518757"/>
                <a:chOff x="1422732" y="2003981"/>
                <a:chExt cx="2707765" cy="518757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DF8CFC5-015D-4FD2-B0A2-104896F20802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이름</a:t>
                  </a:r>
                  <a:endParaRPr lang="en-US" altLang="ko-KR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95ADEB1E-A169-4EB2-8DA5-A821EFD3780F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7DF3553-FDA4-4B9F-86AB-432469C84AA2}"/>
                  </a:ext>
                </a:extLst>
              </p:cNvPr>
              <p:cNvGrpSpPr/>
              <p:nvPr/>
            </p:nvGrpSpPr>
            <p:grpSpPr>
              <a:xfrm>
                <a:off x="4076296" y="4367123"/>
                <a:ext cx="2707765" cy="518757"/>
                <a:chOff x="1422732" y="2003981"/>
                <a:chExt cx="2707765" cy="51875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61FD34D-6F5A-4699-8E0F-967BD773E9B9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부서</a:t>
                  </a:r>
                  <a:endParaRPr lang="en-US" altLang="ko-KR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8BCEB75-7E93-416D-B31C-85B304DE32F7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8247906-6BA8-4AA2-99A1-0D18B85DE378}"/>
                  </a:ext>
                </a:extLst>
              </p:cNvPr>
              <p:cNvGrpSpPr/>
              <p:nvPr/>
            </p:nvGrpSpPr>
            <p:grpSpPr>
              <a:xfrm>
                <a:off x="4076296" y="4930262"/>
                <a:ext cx="2707765" cy="518757"/>
                <a:chOff x="1422732" y="2003981"/>
                <a:chExt cx="2707765" cy="51875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55DD03-6AE2-4DDE-86E7-B8B304BFFDEA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직위 </a:t>
                  </a:r>
                  <a:r>
                    <a:rPr lang="en-US" altLang="ko-KR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/ </a:t>
                  </a:r>
                  <a:r>
                    <a:rPr lang="ko-KR" altLang="en-US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직책</a:t>
                  </a:r>
                  <a:endPara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419612E2-A9F9-4EFF-A1E1-A37D3B33FE27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667F8F4-B41C-4746-97F1-6FC2649ADC26}"/>
                  </a:ext>
                </a:extLst>
              </p:cNvPr>
              <p:cNvGrpSpPr/>
              <p:nvPr/>
            </p:nvGrpSpPr>
            <p:grpSpPr>
              <a:xfrm>
                <a:off x="4055464" y="5460816"/>
                <a:ext cx="2707765" cy="518757"/>
                <a:chOff x="1422732" y="2003981"/>
                <a:chExt cx="2707765" cy="51875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862C48-A835-4391-BE19-C95D6883ACD5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입사일</a:t>
                  </a:r>
                  <a:endPara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99825423-29D3-4A1C-BEEB-A67E368EDAC9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51ECD32-26E7-40CF-97A9-D79A9799221C}"/>
                  </a:ext>
                </a:extLst>
              </p:cNvPr>
              <p:cNvGrpSpPr/>
              <p:nvPr/>
            </p:nvGrpSpPr>
            <p:grpSpPr>
              <a:xfrm>
                <a:off x="4848593" y="6140450"/>
                <a:ext cx="1166245" cy="312041"/>
                <a:chOff x="3401386" y="5654278"/>
                <a:chExt cx="1166245" cy="312041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30D53F92-4294-4201-B448-7CA9930348DF}"/>
                    </a:ext>
                  </a:extLst>
                </p:cNvPr>
                <p:cNvSpPr/>
                <p:nvPr/>
              </p:nvSpPr>
              <p:spPr>
                <a:xfrm>
                  <a:off x="3401386" y="5664326"/>
                  <a:ext cx="533774" cy="30199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인쇄</a:t>
                  </a: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6618B863-497D-4B10-A9AC-1E20FF0705DA}"/>
                    </a:ext>
                  </a:extLst>
                </p:cNvPr>
                <p:cNvSpPr/>
                <p:nvPr/>
              </p:nvSpPr>
              <p:spPr>
                <a:xfrm>
                  <a:off x="4033857" y="5654278"/>
                  <a:ext cx="533774" cy="3019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닫기</a:t>
                  </a:r>
                </a:p>
              </p:txBody>
            </p:sp>
          </p:grp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30F6BA-3FAF-483D-9ADB-93876CADBB74}"/>
              </a:ext>
            </a:extLst>
          </p:cNvPr>
          <p:cNvSpPr/>
          <p:nvPr/>
        </p:nvSpPr>
        <p:spPr>
          <a:xfrm>
            <a:off x="1349064" y="1884218"/>
            <a:ext cx="6040027" cy="4704652"/>
          </a:xfrm>
          <a:prstGeom prst="rect">
            <a:avLst/>
          </a:prstGeom>
          <a:solidFill>
            <a:srgbClr val="F9FAFD">
              <a:alpha val="2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B9B7CB-4858-4A54-A389-EDD662B515FA}"/>
              </a:ext>
            </a:extLst>
          </p:cNvPr>
          <p:cNvGrpSpPr/>
          <p:nvPr/>
        </p:nvGrpSpPr>
        <p:grpSpPr>
          <a:xfrm>
            <a:off x="639684" y="1579386"/>
            <a:ext cx="3136334" cy="576370"/>
            <a:chOff x="1234698" y="1516484"/>
            <a:chExt cx="3136334" cy="5763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26F166-212A-4D08-AA06-305E2ECC9C88}"/>
                </a:ext>
              </a:extLst>
            </p:cNvPr>
            <p:cNvSpPr txBox="1"/>
            <p:nvPr/>
          </p:nvSpPr>
          <p:spPr>
            <a:xfrm>
              <a:off x="1745385" y="1648154"/>
              <a:ext cx="2625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45BA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증명서 신청 튜토리얼입니다</a:t>
              </a:r>
              <a:r>
                <a:rPr lang="en-US" altLang="ko-KR" sz="1400" dirty="0">
                  <a:solidFill>
                    <a:srgbClr val="345BA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2E317C0-EFF9-4914-BCDC-6E0819B9E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698" y="1516484"/>
              <a:ext cx="576370" cy="576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818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983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GRB-U04-002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근무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사원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개별 사원 출근 근무현황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34487"/>
              </p:ext>
            </p:extLst>
          </p:nvPr>
        </p:nvGraphicFramePr>
        <p:xfrm>
          <a:off x="8512043" y="0"/>
          <a:ext cx="3679958" cy="4233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 버튼을 누르면 출근시간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퇴근시간이 입력됨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출장 등의 사유가 있는 경우 근무 구분 버튼을 통해 직접 설정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총 근무시간이 바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(bar)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형식의 그래프로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 버튼을 통해 전달받은 시간 데이터를 해당 화면에 출력함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데이터로 출력이 되며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총 근무시간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 구분의 정보가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715778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주의 근무 현황 데이터를 확인 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08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개별 사원의 근무 현황 출력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테이블을 통해 현재 시간과 간단한 사원 정보를 확인 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테이블에서는 주 단위의 근무 현황 데이터를 출력하며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날짜는 내림차순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날짜에서 과거 날짜순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으로 정렬된다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42025D-A54B-4B1E-93DE-A0E53BBAD9B2}"/>
              </a:ext>
            </a:extLst>
          </p:cNvPr>
          <p:cNvGrpSpPr/>
          <p:nvPr/>
        </p:nvGrpSpPr>
        <p:grpSpPr>
          <a:xfrm>
            <a:off x="156132" y="1481550"/>
            <a:ext cx="8198351" cy="4873279"/>
            <a:chOff x="156132" y="1481550"/>
            <a:chExt cx="8198351" cy="487327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B96271-C8E6-49E3-A8EA-199FE8FD424F}"/>
                </a:ext>
              </a:extLst>
            </p:cNvPr>
            <p:cNvGrpSpPr/>
            <p:nvPr/>
          </p:nvGrpSpPr>
          <p:grpSpPr>
            <a:xfrm>
              <a:off x="315114" y="1544267"/>
              <a:ext cx="7881809" cy="4643935"/>
              <a:chOff x="371475" y="2000250"/>
              <a:chExt cx="7881809" cy="424815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705D932-4A97-4737-A7DD-705735991290}"/>
                  </a:ext>
                </a:extLst>
              </p:cNvPr>
              <p:cNvSpPr/>
              <p:nvPr/>
            </p:nvSpPr>
            <p:spPr>
              <a:xfrm>
                <a:off x="371475" y="2000250"/>
                <a:ext cx="2066925" cy="42481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81F9974-F72A-4F58-9DEB-A2B447378185}"/>
                  </a:ext>
                </a:extLst>
              </p:cNvPr>
              <p:cNvSpPr/>
              <p:nvPr/>
            </p:nvSpPr>
            <p:spPr>
              <a:xfrm>
                <a:off x="2435624" y="2000250"/>
                <a:ext cx="5817660" cy="42481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998B9-E428-4188-9864-4B6565477BED}"/>
                </a:ext>
              </a:extLst>
            </p:cNvPr>
            <p:cNvSpPr txBox="1"/>
            <p:nvPr/>
          </p:nvSpPr>
          <p:spPr>
            <a:xfrm>
              <a:off x="327621" y="2070261"/>
              <a:ext cx="2343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PM 2 : 28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54785B-5A20-49BC-9EF1-0929C2810CFF}"/>
                </a:ext>
              </a:extLst>
            </p:cNvPr>
            <p:cNvGrpSpPr/>
            <p:nvPr/>
          </p:nvGrpSpPr>
          <p:grpSpPr>
            <a:xfrm>
              <a:off x="516132" y="4140513"/>
              <a:ext cx="1662113" cy="504826"/>
              <a:chOff x="571500" y="3095624"/>
              <a:chExt cx="1662113" cy="504826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27BF576D-71DD-4157-8955-9D00ABE0F9FB}"/>
                  </a:ext>
                </a:extLst>
              </p:cNvPr>
              <p:cNvSpPr/>
              <p:nvPr/>
            </p:nvSpPr>
            <p:spPr>
              <a:xfrm>
                <a:off x="571500" y="3095625"/>
                <a:ext cx="771525" cy="50482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출근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10E0B17-A645-46E1-9210-3039CB73BE6D}"/>
                  </a:ext>
                </a:extLst>
              </p:cNvPr>
              <p:cNvSpPr/>
              <p:nvPr/>
            </p:nvSpPr>
            <p:spPr>
              <a:xfrm>
                <a:off x="1462088" y="3095624"/>
                <a:ext cx="771525" cy="50482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퇴근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F91A2B6-CB91-472C-B5EB-EAF1CD9A5770}"/>
                </a:ext>
              </a:extLst>
            </p:cNvPr>
            <p:cNvGrpSpPr/>
            <p:nvPr/>
          </p:nvGrpSpPr>
          <p:grpSpPr>
            <a:xfrm>
              <a:off x="502047" y="5411332"/>
              <a:ext cx="1962150" cy="557991"/>
              <a:chOff x="476250" y="3786529"/>
              <a:chExt cx="1962150" cy="55799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53FF5-A5DA-47CE-9A21-4A3F52BFD0DA}"/>
                  </a:ext>
                </a:extLst>
              </p:cNvPr>
              <p:cNvSpPr txBox="1"/>
              <p:nvPr/>
            </p:nvSpPr>
            <p:spPr>
              <a:xfrm>
                <a:off x="476250" y="3786529"/>
                <a:ext cx="19621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출근 시간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|  AM 09 : 30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FF25BC-AD03-4EF7-BE96-A36A36F5242F}"/>
                  </a:ext>
                </a:extLst>
              </p:cNvPr>
              <p:cNvSpPr txBox="1"/>
              <p:nvPr/>
            </p:nvSpPr>
            <p:spPr>
              <a:xfrm>
                <a:off x="476250" y="4082910"/>
                <a:ext cx="19621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퇴근 시간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|     -- : --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01342-66E8-4C45-B558-3E25E8C323DC}"/>
                </a:ext>
              </a:extLst>
            </p:cNvPr>
            <p:cNvSpPr txBox="1"/>
            <p:nvPr/>
          </p:nvSpPr>
          <p:spPr>
            <a:xfrm>
              <a:off x="308630" y="1590129"/>
              <a:ext cx="3826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접속 </a:t>
              </a:r>
              <a:r>
                <a:rPr lang="en-US" altLang="ko-KR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 : 401-20160409 </a:t>
              </a:r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EE0A92-3D4E-4536-BEBE-AF665CB3E841}"/>
                </a:ext>
              </a:extLst>
            </p:cNvPr>
            <p:cNvSpPr txBox="1"/>
            <p:nvPr/>
          </p:nvSpPr>
          <p:spPr>
            <a:xfrm>
              <a:off x="3764987" y="1814286"/>
              <a:ext cx="3148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&lt;                 6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월 </a:t>
              </a:r>
              <a:r>
                <a:rPr lang="ko-KR" altLang="en-US" sz="16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첫째주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&gt;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1CA5A3-AC38-4EB2-B5FA-629EA78CFD9B}"/>
                </a:ext>
              </a:extLst>
            </p:cNvPr>
            <p:cNvSpPr txBox="1"/>
            <p:nvPr/>
          </p:nvSpPr>
          <p:spPr>
            <a:xfrm>
              <a:off x="2549130" y="2367565"/>
              <a:ext cx="1599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주간 총 근무시간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1FE8AE1-3601-4FCD-B1F9-EFC8D2435E66}"/>
                </a:ext>
              </a:extLst>
            </p:cNvPr>
            <p:cNvGrpSpPr/>
            <p:nvPr/>
          </p:nvGrpSpPr>
          <p:grpSpPr>
            <a:xfrm>
              <a:off x="2603111" y="2623294"/>
              <a:ext cx="5444184" cy="338553"/>
              <a:chOff x="2638425" y="2050042"/>
              <a:chExt cx="5444184" cy="33855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60F8EC2-E212-4886-BAEA-8BEB554E3642}"/>
                  </a:ext>
                </a:extLst>
              </p:cNvPr>
              <p:cNvSpPr/>
              <p:nvPr/>
            </p:nvSpPr>
            <p:spPr>
              <a:xfrm>
                <a:off x="2638425" y="2050042"/>
                <a:ext cx="5444184" cy="3385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33E90AF-BCA4-4731-A443-026D69C9206B}"/>
                  </a:ext>
                </a:extLst>
              </p:cNvPr>
              <p:cNvSpPr/>
              <p:nvPr/>
            </p:nvSpPr>
            <p:spPr>
              <a:xfrm>
                <a:off x="2638425" y="2050042"/>
                <a:ext cx="3457575" cy="33855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D7D80-F0DB-4285-B1E7-427EDFF3DA8F}"/>
                </a:ext>
              </a:extLst>
            </p:cNvPr>
            <p:cNvSpPr txBox="1"/>
            <p:nvPr/>
          </p:nvSpPr>
          <p:spPr>
            <a:xfrm>
              <a:off x="5115337" y="2636352"/>
              <a:ext cx="159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45h 30m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DD798F0-46F1-4C6D-8546-F65CD787F648}"/>
                </a:ext>
              </a:extLst>
            </p:cNvPr>
            <p:cNvGrpSpPr/>
            <p:nvPr/>
          </p:nvGrpSpPr>
          <p:grpSpPr>
            <a:xfrm>
              <a:off x="502047" y="4813520"/>
              <a:ext cx="1962150" cy="1156065"/>
              <a:chOff x="605646" y="3735430"/>
              <a:chExt cx="1962150" cy="115606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F2341E9-B3A8-4AFB-9FB8-CD2C08A64E51}"/>
                  </a:ext>
                </a:extLst>
              </p:cNvPr>
              <p:cNvGrpSpPr/>
              <p:nvPr/>
            </p:nvGrpSpPr>
            <p:grpSpPr>
              <a:xfrm>
                <a:off x="605646" y="3735430"/>
                <a:ext cx="1962150" cy="1156065"/>
                <a:chOff x="516727" y="4733217"/>
                <a:chExt cx="1962150" cy="115606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47BB313-6B99-4FD9-A9FB-C3ED236D33F7}"/>
                    </a:ext>
                  </a:extLst>
                </p:cNvPr>
                <p:cNvGrpSpPr/>
                <p:nvPr/>
              </p:nvGrpSpPr>
              <p:grpSpPr>
                <a:xfrm>
                  <a:off x="516727" y="4901682"/>
                  <a:ext cx="1962150" cy="987600"/>
                  <a:chOff x="532208" y="4477434"/>
                  <a:chExt cx="1962150" cy="987600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B0CA1B4-A952-49AE-8256-DB9874A73C04}"/>
                      </a:ext>
                    </a:extLst>
                  </p:cNvPr>
                  <p:cNvGrpSpPr/>
                  <p:nvPr/>
                </p:nvGrpSpPr>
                <p:grpSpPr>
                  <a:xfrm>
                    <a:off x="532208" y="4477434"/>
                    <a:ext cx="1745458" cy="987600"/>
                    <a:chOff x="532208" y="4477434"/>
                    <a:chExt cx="1745458" cy="987600"/>
                  </a:xfrm>
                </p:grpSpPr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3C932C10-884C-4A28-ACBA-7AACBBB5B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208" y="4477434"/>
                      <a:ext cx="1745458" cy="276998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F56D88DE-CC00-4FE0-B1BD-E25D8401B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7992" y="4480859"/>
                      <a:ext cx="956633" cy="984175"/>
                    </a:xfrm>
                    <a:prstGeom prst="rect">
                      <a:avLst/>
                    </a:pr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BD4E42E-98EF-43F5-9164-F5130029E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32208" y="4477434"/>
                    <a:ext cx="19621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근무 구분                       </a:t>
                    </a: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946CEC0-DD88-4BC9-A8B5-1EEF09F819F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357" y="4871957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1CC1B06-D8B6-4496-89F7-011DD07715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22210" y="4497169"/>
                    <a:ext cx="9370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외근</a:t>
                    </a:r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  <a:p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131D43-C039-4D33-B996-E29F0309E867}"/>
                    </a:ext>
                  </a:extLst>
                </p:cNvPr>
                <p:cNvSpPr txBox="1"/>
                <p:nvPr/>
              </p:nvSpPr>
              <p:spPr>
                <a:xfrm rot="10800000">
                  <a:off x="1644249" y="4733217"/>
                  <a:ext cx="6762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^</a:t>
                  </a:r>
                  <a:endParaRPr lang="ko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78EF7E-63F4-40EE-930A-7B7A47A0B291}"/>
                  </a:ext>
                </a:extLst>
              </p:cNvPr>
              <p:cNvSpPr txBox="1"/>
              <p:nvPr/>
            </p:nvSpPr>
            <p:spPr>
              <a:xfrm>
                <a:off x="1618747" y="4257955"/>
                <a:ext cx="937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287E73-3911-497C-81C9-9FA56D7CC9F3}"/>
                </a:ext>
              </a:extLst>
            </p:cNvPr>
            <p:cNvSpPr txBox="1"/>
            <p:nvPr/>
          </p:nvSpPr>
          <p:spPr>
            <a:xfrm>
              <a:off x="164330" y="380801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0E5AF8-AF8E-45CA-8621-EF7808B63FE6}"/>
                </a:ext>
              </a:extLst>
            </p:cNvPr>
            <p:cNvSpPr txBox="1"/>
            <p:nvPr/>
          </p:nvSpPr>
          <p:spPr>
            <a:xfrm>
              <a:off x="156132" y="4606692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3D8EC0-9978-4571-9B79-3F7FF35746D2}"/>
                </a:ext>
              </a:extLst>
            </p:cNvPr>
            <p:cNvSpPr txBox="1"/>
            <p:nvPr/>
          </p:nvSpPr>
          <p:spPr>
            <a:xfrm>
              <a:off x="1522829" y="5664104"/>
              <a:ext cx="937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조퇴</a:t>
              </a:r>
              <a:endPara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311433-34C6-4D08-A731-9A8836092AC0}"/>
                </a:ext>
              </a:extLst>
            </p:cNvPr>
            <p:cNvSpPr txBox="1"/>
            <p:nvPr/>
          </p:nvSpPr>
          <p:spPr>
            <a:xfrm>
              <a:off x="2392038" y="1918201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D8EA96E-01A7-4904-91F3-E5E8F2D57609}"/>
                </a:ext>
              </a:extLst>
            </p:cNvPr>
            <p:cNvSpPr/>
            <p:nvPr/>
          </p:nvSpPr>
          <p:spPr>
            <a:xfrm>
              <a:off x="2631287" y="3058625"/>
              <a:ext cx="5416007" cy="2940778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DF4E2C1-5C44-406C-9248-3B5D58D04867}"/>
                </a:ext>
              </a:extLst>
            </p:cNvPr>
            <p:cNvGrpSpPr/>
            <p:nvPr/>
          </p:nvGrpSpPr>
          <p:grpSpPr>
            <a:xfrm>
              <a:off x="2605890" y="3113982"/>
              <a:ext cx="5748593" cy="3240847"/>
              <a:chOff x="2605890" y="3113982"/>
              <a:chExt cx="5748593" cy="32408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EA3991A-9DB7-4CF6-9E97-C19F7691CD9E}"/>
                  </a:ext>
                </a:extLst>
              </p:cNvPr>
              <p:cNvGrpSpPr/>
              <p:nvPr/>
            </p:nvGrpSpPr>
            <p:grpSpPr>
              <a:xfrm>
                <a:off x="2638425" y="3116352"/>
                <a:ext cx="5373556" cy="316155"/>
                <a:chOff x="2633064" y="2382927"/>
                <a:chExt cx="5373556" cy="316155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6715A2D9-F2E3-4F56-A607-F606CC26C2C4}"/>
                    </a:ext>
                  </a:extLst>
                </p:cNvPr>
                <p:cNvCxnSpPr/>
                <p:nvPr/>
              </p:nvCxnSpPr>
              <p:spPr>
                <a:xfrm>
                  <a:off x="2633064" y="2695575"/>
                  <a:ext cx="5373556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95C7A0-94FA-43E2-9E87-19F0EDDA94CE}"/>
                    </a:ext>
                  </a:extLst>
                </p:cNvPr>
                <p:cNvSpPr txBox="1"/>
                <p:nvPr/>
              </p:nvSpPr>
              <p:spPr>
                <a:xfrm>
                  <a:off x="2956153" y="2391305"/>
                  <a:ext cx="85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날짜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45E101-10B4-4B77-BAFE-FF5EDBFC6600}"/>
                    </a:ext>
                  </a:extLst>
                </p:cNvPr>
                <p:cNvSpPr txBox="1"/>
                <p:nvPr/>
              </p:nvSpPr>
              <p:spPr>
                <a:xfrm>
                  <a:off x="3850047" y="2382929"/>
                  <a:ext cx="85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출근시간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018D06-FB28-4195-9918-287B0C54D6DA}"/>
                    </a:ext>
                  </a:extLst>
                </p:cNvPr>
                <p:cNvSpPr txBox="1"/>
                <p:nvPr/>
              </p:nvSpPr>
              <p:spPr>
                <a:xfrm>
                  <a:off x="4820141" y="2382928"/>
                  <a:ext cx="85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퇴근시간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5244D-B9CE-4B86-BC50-FEC937B3AAC2}"/>
                    </a:ext>
                  </a:extLst>
                </p:cNvPr>
                <p:cNvSpPr txBox="1"/>
                <p:nvPr/>
              </p:nvSpPr>
              <p:spPr>
                <a:xfrm>
                  <a:off x="7023068" y="2382927"/>
                  <a:ext cx="983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 근무구분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B76C79-8E62-48E0-A45C-0D44457BA3C1}"/>
                  </a:ext>
                </a:extLst>
              </p:cNvPr>
              <p:cNvSpPr txBox="1"/>
              <p:nvPr/>
            </p:nvSpPr>
            <p:spPr>
              <a:xfrm>
                <a:off x="2605890" y="3461729"/>
                <a:ext cx="5748593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2023.06.07         09:00           18:30            9h 30m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정상 출근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2023.06.05         09:00           14:30            5h 30m    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조퇴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2023.06.04           --:--             --:--               0h 0m     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출장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</a:t>
                </a: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2023.06.03           --:--             --:--               0h 0m     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출장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2023.06.02         09:00           18:30            9h 30m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정상 출근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2023.06.01         09:00           18:30            9h 30m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정상 출근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    </a:t>
                </a:r>
                <a:endPara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DC8B82-DBFE-4EA4-97F2-31EDA70CF148}"/>
                  </a:ext>
                </a:extLst>
              </p:cNvPr>
              <p:cNvSpPr txBox="1"/>
              <p:nvPr/>
            </p:nvSpPr>
            <p:spPr>
              <a:xfrm>
                <a:off x="5785150" y="3113982"/>
                <a:ext cx="1269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총 근무시간 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812219-7424-4705-8618-B532FB1EDE2F}"/>
                </a:ext>
              </a:extLst>
            </p:cNvPr>
            <p:cNvSpPr txBox="1"/>
            <p:nvPr/>
          </p:nvSpPr>
          <p:spPr>
            <a:xfrm>
              <a:off x="2353716" y="300305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471BFA-4C71-4DAE-9662-1DAF58090DA1}"/>
                </a:ext>
              </a:extLst>
            </p:cNvPr>
            <p:cNvSpPr txBox="1"/>
            <p:nvPr/>
          </p:nvSpPr>
          <p:spPr>
            <a:xfrm>
              <a:off x="4130178" y="148155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4B73B04-01A3-4757-B584-8BFB6BD1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7" y="2730323"/>
            <a:ext cx="1011280" cy="11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69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8747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GRB-U04-002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근무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근무 현황 관리자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69321"/>
              </p:ext>
            </p:extLst>
          </p:nvPr>
        </p:nvGraphicFramePr>
        <p:xfrm>
          <a:off x="8512043" y="0"/>
          <a:ext cx="3679958" cy="4049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선택 가능함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선택 후 근무 구분 수정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근무 현황을 엑셀 파일로 다운로드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부서의 사원 정보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출력함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230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근무 현황이 캘린더 형식으로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페이지 버튼을 통해 이전 주의 데이터 확인 가능함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216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접속하게 되면 부서 전체의 근무 현황이 캘린더 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메뉴에서 사원을 선택한 뒤 날짜를 선택하면 해당 날짜의 근무 구분을 수정할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 현황 정보는 주 단위로 출력이 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 구분과 총 근무 시간이 출력이 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AE283D2-3DED-45DA-8115-826DFFABF93F}"/>
              </a:ext>
            </a:extLst>
          </p:cNvPr>
          <p:cNvGrpSpPr/>
          <p:nvPr/>
        </p:nvGrpSpPr>
        <p:grpSpPr>
          <a:xfrm>
            <a:off x="162774" y="1544267"/>
            <a:ext cx="8034149" cy="4643935"/>
            <a:chOff x="162774" y="1544267"/>
            <a:chExt cx="8034149" cy="46439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19F990-3B8F-4248-BFE9-AF2D668BACF8}"/>
                </a:ext>
              </a:extLst>
            </p:cNvPr>
            <p:cNvGrpSpPr/>
            <p:nvPr/>
          </p:nvGrpSpPr>
          <p:grpSpPr>
            <a:xfrm>
              <a:off x="315114" y="1544267"/>
              <a:ext cx="7881809" cy="4643935"/>
              <a:chOff x="371475" y="2000250"/>
              <a:chExt cx="7881809" cy="424815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BFDE011-2194-46DE-9C64-E8B745D8AF90}"/>
                  </a:ext>
                </a:extLst>
              </p:cNvPr>
              <p:cNvSpPr/>
              <p:nvPr/>
            </p:nvSpPr>
            <p:spPr>
              <a:xfrm>
                <a:off x="371475" y="2000250"/>
                <a:ext cx="2066925" cy="42481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F1DB384-1581-4298-859A-5A1177C7D3E1}"/>
                  </a:ext>
                </a:extLst>
              </p:cNvPr>
              <p:cNvSpPr/>
              <p:nvPr/>
            </p:nvSpPr>
            <p:spPr>
              <a:xfrm>
                <a:off x="2435624" y="2000250"/>
                <a:ext cx="5817660" cy="42481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472E3-BCD2-40CB-A039-04AB40E52357}"/>
                </a:ext>
              </a:extLst>
            </p:cNvPr>
            <p:cNvSpPr txBox="1"/>
            <p:nvPr/>
          </p:nvSpPr>
          <p:spPr>
            <a:xfrm>
              <a:off x="327621" y="2070261"/>
              <a:ext cx="2343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PM 3 : 48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4599AC-5A2A-4FD4-8432-759200F06043}"/>
                </a:ext>
              </a:extLst>
            </p:cNvPr>
            <p:cNvSpPr txBox="1"/>
            <p:nvPr/>
          </p:nvSpPr>
          <p:spPr>
            <a:xfrm>
              <a:off x="308630" y="1590129"/>
              <a:ext cx="3826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접속 </a:t>
              </a:r>
              <a:r>
                <a:rPr lang="en-US" altLang="ko-KR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 : </a:t>
              </a:r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53B156-E0C9-4DEA-8C32-AA5E3DC3A663}"/>
                </a:ext>
              </a:extLst>
            </p:cNvPr>
            <p:cNvGrpSpPr/>
            <p:nvPr/>
          </p:nvGrpSpPr>
          <p:grpSpPr>
            <a:xfrm>
              <a:off x="426373" y="2833518"/>
              <a:ext cx="1962150" cy="1479769"/>
              <a:chOff x="605646" y="3735430"/>
              <a:chExt cx="1962150" cy="147976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C6139E0-2EC0-458C-B6BE-1FCD8425239E}"/>
                  </a:ext>
                </a:extLst>
              </p:cNvPr>
              <p:cNvGrpSpPr/>
              <p:nvPr/>
            </p:nvGrpSpPr>
            <p:grpSpPr>
              <a:xfrm>
                <a:off x="605646" y="3735430"/>
                <a:ext cx="1962150" cy="1479769"/>
                <a:chOff x="516727" y="4733217"/>
                <a:chExt cx="1962150" cy="1479769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A5003F1-EF1A-41D0-BDBB-FAF201673255}"/>
                    </a:ext>
                  </a:extLst>
                </p:cNvPr>
                <p:cNvGrpSpPr/>
                <p:nvPr/>
              </p:nvGrpSpPr>
              <p:grpSpPr>
                <a:xfrm>
                  <a:off x="516727" y="4895581"/>
                  <a:ext cx="1962150" cy="1317405"/>
                  <a:chOff x="532208" y="4471333"/>
                  <a:chExt cx="1962150" cy="1317405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BC0199D-D42A-47A2-A209-DBF204D03AE9}"/>
                      </a:ext>
                    </a:extLst>
                  </p:cNvPr>
                  <p:cNvGrpSpPr/>
                  <p:nvPr/>
                </p:nvGrpSpPr>
                <p:grpSpPr>
                  <a:xfrm>
                    <a:off x="532208" y="4471333"/>
                    <a:ext cx="1745458" cy="1317405"/>
                    <a:chOff x="532208" y="4471333"/>
                    <a:chExt cx="1745458" cy="131740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71A6AD36-44CB-4B19-906C-5CBFF2A1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208" y="4477434"/>
                      <a:ext cx="1745458" cy="276998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01222B67-D9F9-4FB2-A61D-1154AE611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7992" y="4471333"/>
                      <a:ext cx="956633" cy="1317405"/>
                    </a:xfrm>
                    <a:prstGeom prst="rect">
                      <a:avLst/>
                    </a:pr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DA14D07-B821-48C3-AF74-73C6160366FA}"/>
                      </a:ext>
                    </a:extLst>
                  </p:cNvPr>
                  <p:cNvSpPr txBox="1"/>
                  <p:nvPr/>
                </p:nvSpPr>
                <p:spPr>
                  <a:xfrm>
                    <a:off x="532208" y="4477434"/>
                    <a:ext cx="19621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   사원                       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3BE782C-94F5-43AB-BA8B-F71646AFB1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357" y="4871957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803C884-2230-4965-8B37-17E33354A8F3}"/>
                      </a:ext>
                    </a:extLst>
                  </p:cNvPr>
                  <p:cNvSpPr txBox="1"/>
                  <p:nvPr/>
                </p:nvSpPr>
                <p:spPr>
                  <a:xfrm>
                    <a:off x="1433480" y="4475453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어피치</a:t>
                    </a:r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797313A-9A55-43D1-A01A-F41F0F2AC70C}"/>
                    </a:ext>
                  </a:extLst>
                </p:cNvPr>
                <p:cNvSpPr txBox="1"/>
                <p:nvPr/>
              </p:nvSpPr>
              <p:spPr>
                <a:xfrm rot="10800000">
                  <a:off x="1644249" y="4733217"/>
                  <a:ext cx="6762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^</a:t>
                  </a:r>
                  <a:endParaRPr lang="ko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91700D-447D-40CE-B2AD-B148279DD85B}"/>
                  </a:ext>
                </a:extLst>
              </p:cNvPr>
              <p:cNvSpPr txBox="1"/>
              <p:nvPr/>
            </p:nvSpPr>
            <p:spPr>
              <a:xfrm>
                <a:off x="1537109" y="4194978"/>
                <a:ext cx="9370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라이언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무지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제이지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콘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프로도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82C68E-2339-443A-808F-F9237654EB85}"/>
                </a:ext>
              </a:extLst>
            </p:cNvPr>
            <p:cNvSpPr/>
            <p:nvPr/>
          </p:nvSpPr>
          <p:spPr>
            <a:xfrm>
              <a:off x="2636595" y="1990725"/>
              <a:ext cx="5469179" cy="3876675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AE2B76A-B50D-4750-B3C2-5D134A30F127}"/>
                </a:ext>
              </a:extLst>
            </p:cNvPr>
            <p:cNvGrpSpPr/>
            <p:nvPr/>
          </p:nvGrpSpPr>
          <p:grpSpPr>
            <a:xfrm>
              <a:off x="7863678" y="2632393"/>
              <a:ext cx="138602" cy="2997533"/>
              <a:chOff x="7745953" y="2752901"/>
              <a:chExt cx="138602" cy="2997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3685676-E724-47FD-927B-66E7EAD83736}"/>
                  </a:ext>
                </a:extLst>
              </p:cNvPr>
              <p:cNvSpPr/>
              <p:nvPr/>
            </p:nvSpPr>
            <p:spPr>
              <a:xfrm>
                <a:off x="7745953" y="2752901"/>
                <a:ext cx="138601" cy="2997533"/>
              </a:xfrm>
              <a:prstGeom prst="rect">
                <a:avLst/>
              </a:prstGeom>
              <a:solidFill>
                <a:schemeClr val="bg2">
                  <a:lumMod val="9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19CAEE0-477D-4FD6-B11F-8111B0926B0E}"/>
                  </a:ext>
                </a:extLst>
              </p:cNvPr>
              <p:cNvSpPr/>
              <p:nvPr/>
            </p:nvSpPr>
            <p:spPr>
              <a:xfrm>
                <a:off x="7745953" y="3140357"/>
                <a:ext cx="138602" cy="10658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1515F35-66D9-4E77-8B9C-71A885ADC6DC}"/>
                </a:ext>
              </a:extLst>
            </p:cNvPr>
            <p:cNvGrpSpPr/>
            <p:nvPr/>
          </p:nvGrpSpPr>
          <p:grpSpPr>
            <a:xfrm>
              <a:off x="2767878" y="2869866"/>
              <a:ext cx="1526441" cy="708299"/>
              <a:chOff x="2767878" y="2869866"/>
              <a:chExt cx="1526441" cy="70829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3314412-B400-4E27-B6F6-EA8E366B4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7878" y="2869866"/>
                <a:ext cx="633176" cy="708299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F41613-A0CB-4206-B0C7-22DCD259FFDA}"/>
                  </a:ext>
                </a:extLst>
              </p:cNvPr>
              <p:cNvSpPr txBox="1"/>
              <p:nvPr/>
            </p:nvSpPr>
            <p:spPr>
              <a:xfrm>
                <a:off x="3404850" y="3000002"/>
                <a:ext cx="88946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1234657</a:t>
                </a:r>
              </a:p>
              <a:p>
                <a:r>
                  <a:rPr lang="ko-KR" altLang="en-US" sz="9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endParaRPr lang="ko-KR" altLang="en-US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203AE41-D6F3-4571-885D-7B305458730C}"/>
                </a:ext>
              </a:extLst>
            </p:cNvPr>
            <p:cNvGrpSpPr/>
            <p:nvPr/>
          </p:nvGrpSpPr>
          <p:grpSpPr>
            <a:xfrm>
              <a:off x="2766640" y="3759562"/>
              <a:ext cx="1533374" cy="706445"/>
              <a:chOff x="2766640" y="3759562"/>
              <a:chExt cx="1533374" cy="70644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991C987-5F90-4E9C-9DAA-C36B729144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8" r="5421"/>
              <a:stretch/>
            </p:blipFill>
            <p:spPr>
              <a:xfrm>
                <a:off x="2766640" y="3759562"/>
                <a:ext cx="636367" cy="70644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FC2E57-080E-4F3A-AAF7-B215017A87F2}"/>
                  </a:ext>
                </a:extLst>
              </p:cNvPr>
              <p:cNvSpPr txBox="1"/>
              <p:nvPr/>
            </p:nvSpPr>
            <p:spPr>
              <a:xfrm>
                <a:off x="3410545" y="3858868"/>
                <a:ext cx="88946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7654321</a:t>
                </a:r>
              </a:p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라이언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D428872-E783-45E0-BBC9-BD758C38B316}"/>
                </a:ext>
              </a:extLst>
            </p:cNvPr>
            <p:cNvGrpSpPr/>
            <p:nvPr/>
          </p:nvGrpSpPr>
          <p:grpSpPr>
            <a:xfrm>
              <a:off x="2766640" y="4669117"/>
              <a:ext cx="1552032" cy="706445"/>
              <a:chOff x="2766640" y="4669117"/>
              <a:chExt cx="1552032" cy="70644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70B4B10-44BD-4F53-98F0-83E1B1DD9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6640" y="4669117"/>
                <a:ext cx="643844" cy="70644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127D9D-0D33-4E6B-8A53-F17A7FBC18C6}"/>
                  </a:ext>
                </a:extLst>
              </p:cNvPr>
              <p:cNvSpPr txBox="1"/>
              <p:nvPr/>
            </p:nvSpPr>
            <p:spPr>
              <a:xfrm>
                <a:off x="3429203" y="4738903"/>
                <a:ext cx="88946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246810</a:t>
                </a:r>
              </a:p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무지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77B1B86-4689-41D2-8123-7720D2C29AFA}"/>
                </a:ext>
              </a:extLst>
            </p:cNvPr>
            <p:cNvGrpSpPr/>
            <p:nvPr/>
          </p:nvGrpSpPr>
          <p:grpSpPr>
            <a:xfrm>
              <a:off x="2740068" y="5526504"/>
              <a:ext cx="1559884" cy="340895"/>
              <a:chOff x="2740068" y="5526504"/>
              <a:chExt cx="1559884" cy="340895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78C774F-B79E-409C-BC9A-210B8AD3F5FB}"/>
                  </a:ext>
                </a:extLst>
              </p:cNvPr>
              <p:cNvGrpSpPr/>
              <p:nvPr/>
            </p:nvGrpSpPr>
            <p:grpSpPr>
              <a:xfrm>
                <a:off x="2740068" y="5526504"/>
                <a:ext cx="670415" cy="340895"/>
                <a:chOff x="5002530" y="2581274"/>
                <a:chExt cx="1959297" cy="816291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E25366E0-0A08-43F9-90F2-09845A04D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7448"/>
                <a:stretch/>
              </p:blipFill>
              <p:spPr>
                <a:xfrm>
                  <a:off x="5002530" y="2581274"/>
                  <a:ext cx="1959297" cy="816291"/>
                </a:xfrm>
                <a:prstGeom prst="rect">
                  <a:avLst/>
                </a:prstGeom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E50D0A3C-FFAA-4B0B-B002-B3E449A54A20}"/>
                    </a:ext>
                  </a:extLst>
                </p:cNvPr>
                <p:cNvSpPr/>
                <p:nvPr/>
              </p:nvSpPr>
              <p:spPr>
                <a:xfrm>
                  <a:off x="5002530" y="2581275"/>
                  <a:ext cx="459595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413933E-8FCC-4FBF-A40E-42A023A4E7AD}"/>
                  </a:ext>
                </a:extLst>
              </p:cNvPr>
              <p:cNvSpPr txBox="1"/>
              <p:nvPr/>
            </p:nvSpPr>
            <p:spPr>
              <a:xfrm>
                <a:off x="3410483" y="5634022"/>
                <a:ext cx="8894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CE4751-508A-438D-9186-43EABB51E8B2}"/>
                </a:ext>
              </a:extLst>
            </p:cNvPr>
            <p:cNvSpPr txBox="1"/>
            <p:nvPr/>
          </p:nvSpPr>
          <p:spPr>
            <a:xfrm>
              <a:off x="2683278" y="2159665"/>
              <a:ext cx="1292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마케팅 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팀</a:t>
              </a:r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DFCCCB-A2BA-43E6-8E95-3D356048C8BD}"/>
                </a:ext>
              </a:extLst>
            </p:cNvPr>
            <p:cNvSpPr txBox="1"/>
            <p:nvPr/>
          </p:nvSpPr>
          <p:spPr>
            <a:xfrm>
              <a:off x="4368044" y="2085838"/>
              <a:ext cx="3148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&lt;                 6</a:t>
              </a:r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월 </a:t>
              </a:r>
              <a:r>
                <a:rPr lang="ko-KR" altLang="en-US" sz="14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첫째주</a:t>
              </a:r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EA2727-00DF-41DA-9821-3BB8E52BF0F8}"/>
                </a:ext>
              </a:extLst>
            </p:cNvPr>
            <p:cNvSpPr txBox="1"/>
            <p:nvPr/>
          </p:nvSpPr>
          <p:spPr>
            <a:xfrm>
              <a:off x="4220593" y="2506231"/>
              <a:ext cx="3296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Mon           Tue           Wed           Thu         Fri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EF318C1-B4BC-4D0E-8D11-B3360ABDEFE5}"/>
                </a:ext>
              </a:extLst>
            </p:cNvPr>
            <p:cNvGrpSpPr/>
            <p:nvPr/>
          </p:nvGrpSpPr>
          <p:grpSpPr>
            <a:xfrm>
              <a:off x="4245696" y="4876719"/>
              <a:ext cx="1360336" cy="215444"/>
              <a:chOff x="4220593" y="2933968"/>
              <a:chExt cx="1360336" cy="21544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2175D08E-8B2D-40EA-BD4B-C79E4A7BB6F2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30B3658-5252-48D8-ABEE-28111370B07D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F641F49-DBC7-4707-948B-0BCCFF224542}"/>
                </a:ext>
              </a:extLst>
            </p:cNvPr>
            <p:cNvGrpSpPr/>
            <p:nvPr/>
          </p:nvGrpSpPr>
          <p:grpSpPr>
            <a:xfrm>
              <a:off x="4220432" y="3992038"/>
              <a:ext cx="1360336" cy="215444"/>
              <a:chOff x="4220593" y="2933968"/>
              <a:chExt cx="1360336" cy="21544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F9DA58E-F992-4EF5-A950-576F3C9BB4A2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CF27D6-68B3-4509-B914-A4B94F791052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10223E0-5D19-4B8D-8828-4F16FDA6E745}"/>
                </a:ext>
              </a:extLst>
            </p:cNvPr>
            <p:cNvGrpSpPr/>
            <p:nvPr/>
          </p:nvGrpSpPr>
          <p:grpSpPr>
            <a:xfrm>
              <a:off x="4220432" y="3047712"/>
              <a:ext cx="1360336" cy="215444"/>
              <a:chOff x="4220593" y="2933968"/>
              <a:chExt cx="1360336" cy="21544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DDB6945-E49C-4DA7-85A2-C7026FE1A7CB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33BF5A5-12D4-481A-BD76-C287CAB08691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827D3B8-A073-413C-BFBB-C2E99ED0078F}"/>
                </a:ext>
              </a:extLst>
            </p:cNvPr>
            <p:cNvGrpSpPr/>
            <p:nvPr/>
          </p:nvGrpSpPr>
          <p:grpSpPr>
            <a:xfrm>
              <a:off x="5026294" y="4869694"/>
              <a:ext cx="1360336" cy="215444"/>
              <a:chOff x="4220593" y="2933968"/>
              <a:chExt cx="1360336" cy="21544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70E8F2C9-DD8E-41C2-9E47-87C64F42EB6D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1C20FB-5C21-4C1A-86B4-50DF81CD3F90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0F4C56E-0988-4A68-8F7A-EE2384D078E7}"/>
                </a:ext>
              </a:extLst>
            </p:cNvPr>
            <p:cNvGrpSpPr/>
            <p:nvPr/>
          </p:nvGrpSpPr>
          <p:grpSpPr>
            <a:xfrm>
              <a:off x="5001030" y="3993760"/>
              <a:ext cx="1396367" cy="215444"/>
              <a:chOff x="4220593" y="2942715"/>
              <a:chExt cx="1396367" cy="215444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91004916-7B70-4A8A-8AAF-DB50EA042481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9E9A06-F4EF-47A4-8444-54E8502AB85E}"/>
                  </a:ext>
                </a:extLst>
              </p:cNvPr>
              <p:cNvSpPr txBox="1"/>
              <p:nvPr/>
            </p:nvSpPr>
            <p:spPr>
              <a:xfrm>
                <a:off x="4281888" y="2942715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D0F17EF-0CAE-4C14-A709-B9BCBEFEF219}"/>
                </a:ext>
              </a:extLst>
            </p:cNvPr>
            <p:cNvGrpSpPr/>
            <p:nvPr/>
          </p:nvGrpSpPr>
          <p:grpSpPr>
            <a:xfrm>
              <a:off x="5001030" y="3040687"/>
              <a:ext cx="1360336" cy="215444"/>
              <a:chOff x="4220593" y="2933968"/>
              <a:chExt cx="1360336" cy="21544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B8EDE25D-6C7B-4797-B32B-76ED6A7ECB46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732A5BD-AB75-4A9A-BF1E-D23A686BE75F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15E461F-9392-4ED1-BAEF-D4C324318C72}"/>
                </a:ext>
              </a:extLst>
            </p:cNvPr>
            <p:cNvGrpSpPr/>
            <p:nvPr/>
          </p:nvGrpSpPr>
          <p:grpSpPr>
            <a:xfrm>
              <a:off x="5754872" y="3992038"/>
              <a:ext cx="1381153" cy="215444"/>
              <a:chOff x="4220593" y="2933968"/>
              <a:chExt cx="1381153" cy="215444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8ED7F434-9C30-4AE1-AF7B-A06401E3717F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29992C0-F114-445D-AF0B-70788F3ED417}"/>
                  </a:ext>
                </a:extLst>
              </p:cNvPr>
              <p:cNvSpPr txBox="1"/>
              <p:nvPr/>
            </p:nvSpPr>
            <p:spPr>
              <a:xfrm>
                <a:off x="4266674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C37DF86-78D1-4950-9850-8EC2310B1764}"/>
                </a:ext>
              </a:extLst>
            </p:cNvPr>
            <p:cNvGrpSpPr/>
            <p:nvPr/>
          </p:nvGrpSpPr>
          <p:grpSpPr>
            <a:xfrm>
              <a:off x="5754872" y="3047712"/>
              <a:ext cx="1360336" cy="215444"/>
              <a:chOff x="4220593" y="2933968"/>
              <a:chExt cx="1360336" cy="21544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3451B845-ACE5-4534-870C-A810896ABBB7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08F62D-7089-41C5-B9AA-36051DC6DA22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023570D-1463-47AC-8328-446F61AE3E85}"/>
                </a:ext>
              </a:extLst>
            </p:cNvPr>
            <p:cNvGrpSpPr/>
            <p:nvPr/>
          </p:nvGrpSpPr>
          <p:grpSpPr>
            <a:xfrm>
              <a:off x="6516205" y="3036765"/>
              <a:ext cx="1360336" cy="215444"/>
              <a:chOff x="4220593" y="2933968"/>
              <a:chExt cx="1360336" cy="215444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689198E-9A42-4101-8FA4-5B1CCED4C90F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4B01C-12EE-4DEF-9241-196F50E60B58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D9BC27E-7EC0-4326-ADC9-ACEA80067288}"/>
                </a:ext>
              </a:extLst>
            </p:cNvPr>
            <p:cNvGrpSpPr/>
            <p:nvPr/>
          </p:nvGrpSpPr>
          <p:grpSpPr>
            <a:xfrm>
              <a:off x="5827282" y="4869694"/>
              <a:ext cx="1396367" cy="215444"/>
              <a:chOff x="4220593" y="2942715"/>
              <a:chExt cx="1396367" cy="215444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23BECEA-B71C-4D66-9056-02F2FC0FF3EA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70E54F4-BED4-4A44-B8BF-C2A62D1C3E2D}"/>
                  </a:ext>
                </a:extLst>
              </p:cNvPr>
              <p:cNvSpPr txBox="1"/>
              <p:nvPr/>
            </p:nvSpPr>
            <p:spPr>
              <a:xfrm>
                <a:off x="4281888" y="2942715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1A0F1248-2738-45EF-B6BF-9847182CB298}"/>
                </a:ext>
              </a:extLst>
            </p:cNvPr>
            <p:cNvGrpSpPr/>
            <p:nvPr/>
          </p:nvGrpSpPr>
          <p:grpSpPr>
            <a:xfrm>
              <a:off x="6533778" y="4860504"/>
              <a:ext cx="1396367" cy="215444"/>
              <a:chOff x="4220593" y="2942715"/>
              <a:chExt cx="1396367" cy="215444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1B360AB8-B9FB-480A-A986-70EF28FFD6C9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F182ECF-CC58-4D97-92CF-3EF9FFA5A6BD}"/>
                  </a:ext>
                </a:extLst>
              </p:cNvPr>
              <p:cNvSpPr txBox="1"/>
              <p:nvPr/>
            </p:nvSpPr>
            <p:spPr>
              <a:xfrm>
                <a:off x="4281888" y="2942715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F6DD201-2647-4558-827F-217E10CA2E2A}"/>
                </a:ext>
              </a:extLst>
            </p:cNvPr>
            <p:cNvGrpSpPr/>
            <p:nvPr/>
          </p:nvGrpSpPr>
          <p:grpSpPr>
            <a:xfrm>
              <a:off x="6533778" y="3978855"/>
              <a:ext cx="1381153" cy="215444"/>
              <a:chOff x="4220593" y="2933968"/>
              <a:chExt cx="1381153" cy="215444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A526C334-8586-405D-B112-85BDC3B211F1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37DB033-DC66-4E57-8114-DAA1ECE3CDBE}"/>
                  </a:ext>
                </a:extLst>
              </p:cNvPr>
              <p:cNvSpPr txBox="1"/>
              <p:nvPr/>
            </p:nvSpPr>
            <p:spPr>
              <a:xfrm>
                <a:off x="4266674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AE82EB2-E207-4E19-8CE9-198C0B26DFCB}"/>
                </a:ext>
              </a:extLst>
            </p:cNvPr>
            <p:cNvGrpSpPr/>
            <p:nvPr/>
          </p:nvGrpSpPr>
          <p:grpSpPr>
            <a:xfrm>
              <a:off x="426373" y="4341343"/>
              <a:ext cx="1962150" cy="1353522"/>
              <a:chOff x="605646" y="3735430"/>
              <a:chExt cx="1962150" cy="1353522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775EF3F8-237A-4791-8D0C-5C8E4A407930}"/>
                  </a:ext>
                </a:extLst>
              </p:cNvPr>
              <p:cNvGrpSpPr/>
              <p:nvPr/>
            </p:nvGrpSpPr>
            <p:grpSpPr>
              <a:xfrm>
                <a:off x="605646" y="3735430"/>
                <a:ext cx="1962150" cy="1185161"/>
                <a:chOff x="516727" y="4733217"/>
                <a:chExt cx="1962150" cy="1185161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929A4F80-9B71-4E5C-8026-B14CDAF4E82D}"/>
                    </a:ext>
                  </a:extLst>
                </p:cNvPr>
                <p:cNvGrpSpPr/>
                <p:nvPr/>
              </p:nvGrpSpPr>
              <p:grpSpPr>
                <a:xfrm>
                  <a:off x="516727" y="4895582"/>
                  <a:ext cx="1962150" cy="1022796"/>
                  <a:chOff x="532208" y="4471334"/>
                  <a:chExt cx="1962150" cy="1022796"/>
                </a:xfrm>
              </p:grpSpPr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C9096CFD-ED52-4906-AA39-C69D64B13036}"/>
                      </a:ext>
                    </a:extLst>
                  </p:cNvPr>
                  <p:cNvGrpSpPr/>
                  <p:nvPr/>
                </p:nvGrpSpPr>
                <p:grpSpPr>
                  <a:xfrm>
                    <a:off x="532208" y="4471334"/>
                    <a:ext cx="1745458" cy="1022796"/>
                    <a:chOff x="532208" y="4471334"/>
                    <a:chExt cx="1745458" cy="1022796"/>
                  </a:xfrm>
                </p:grpSpPr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BF827F88-3814-4597-96AF-BDE0EEECD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208" y="4477434"/>
                      <a:ext cx="1745458" cy="276998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E54BD2E4-9597-436D-ACB3-51953B96E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7992" y="4471334"/>
                      <a:ext cx="956633" cy="1022796"/>
                    </a:xfrm>
                    <a:prstGeom prst="rect">
                      <a:avLst/>
                    </a:pr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C5B102B5-9A97-481C-95D5-10400876C7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2208" y="4477434"/>
                    <a:ext cx="19621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근무 구분                       </a:t>
                    </a: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904857AE-DB24-4AFC-91E8-75FF7D1C7801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357" y="4871957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DD0D46B2-51F0-4FEB-B52D-C89589DF434C}"/>
                      </a:ext>
                    </a:extLst>
                  </p:cNvPr>
                  <p:cNvSpPr txBox="1"/>
                  <p:nvPr/>
                </p:nvSpPr>
                <p:spPr>
                  <a:xfrm>
                    <a:off x="1522210" y="4497169"/>
                    <a:ext cx="9370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외근</a:t>
                    </a:r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  <a:p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</p:grp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30ADC54-E84F-4F25-A5D1-D7156A12E558}"/>
                    </a:ext>
                  </a:extLst>
                </p:cNvPr>
                <p:cNvSpPr txBox="1"/>
                <p:nvPr/>
              </p:nvSpPr>
              <p:spPr>
                <a:xfrm rot="10800000">
                  <a:off x="1644249" y="4733217"/>
                  <a:ext cx="6762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^</a:t>
                  </a:r>
                  <a:endParaRPr lang="ko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BEB4E33-5601-46C4-BED0-9AC8731D4B8B}"/>
                  </a:ext>
                </a:extLst>
              </p:cNvPr>
              <p:cNvSpPr txBox="1"/>
              <p:nvPr/>
            </p:nvSpPr>
            <p:spPr>
              <a:xfrm>
                <a:off x="1618747" y="4257955"/>
                <a:ext cx="937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B4CADA-5156-4F6F-BE8A-78F04BECC45E}"/>
                </a:ext>
              </a:extLst>
            </p:cNvPr>
            <p:cNvSpPr txBox="1"/>
            <p:nvPr/>
          </p:nvSpPr>
          <p:spPr>
            <a:xfrm>
              <a:off x="4247236" y="3228276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D5AF4FF-8118-426B-A908-51696ECFE8CD}"/>
                </a:ext>
              </a:extLst>
            </p:cNvPr>
            <p:cNvSpPr txBox="1"/>
            <p:nvPr/>
          </p:nvSpPr>
          <p:spPr>
            <a:xfrm>
              <a:off x="5038054" y="3228276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88E7894-E7DD-4719-BF1B-687FFCB31532}"/>
                </a:ext>
              </a:extLst>
            </p:cNvPr>
            <p:cNvSpPr txBox="1"/>
            <p:nvPr/>
          </p:nvSpPr>
          <p:spPr>
            <a:xfrm>
              <a:off x="5779742" y="3228276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071D80-67EB-45D8-B9C5-1E34B6DE6669}"/>
                </a:ext>
              </a:extLst>
            </p:cNvPr>
            <p:cNvSpPr txBox="1"/>
            <p:nvPr/>
          </p:nvSpPr>
          <p:spPr>
            <a:xfrm>
              <a:off x="6570523" y="3209433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E89EE94-FC79-4F05-AE07-172C579BC155}"/>
                </a:ext>
              </a:extLst>
            </p:cNvPr>
            <p:cNvSpPr txBox="1"/>
            <p:nvPr/>
          </p:nvSpPr>
          <p:spPr>
            <a:xfrm>
              <a:off x="4246845" y="4209000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64A78DD-1ECE-4942-A267-76B1BAB9D07D}"/>
                </a:ext>
              </a:extLst>
            </p:cNvPr>
            <p:cNvSpPr txBox="1"/>
            <p:nvPr/>
          </p:nvSpPr>
          <p:spPr>
            <a:xfrm>
              <a:off x="4266225" y="5067609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CC574C-EAEB-4F59-928C-0C27C3FEFABE}"/>
                </a:ext>
              </a:extLst>
            </p:cNvPr>
            <p:cNvSpPr txBox="1"/>
            <p:nvPr/>
          </p:nvSpPr>
          <p:spPr>
            <a:xfrm>
              <a:off x="5038054" y="5067609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AE604D5-7DE6-4D02-B2E9-211AD9845CA3}"/>
                </a:ext>
              </a:extLst>
            </p:cNvPr>
            <p:cNvSpPr txBox="1"/>
            <p:nvPr/>
          </p:nvSpPr>
          <p:spPr>
            <a:xfrm>
              <a:off x="4969545" y="4209000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F55D89A-970B-4EBD-9B1D-06579D388620}"/>
                </a:ext>
              </a:extLst>
            </p:cNvPr>
            <p:cNvSpPr txBox="1"/>
            <p:nvPr/>
          </p:nvSpPr>
          <p:spPr>
            <a:xfrm>
              <a:off x="5740899" y="5067184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657D78F-7306-4C13-8FB5-50189FA33F38}"/>
                </a:ext>
              </a:extLst>
            </p:cNvPr>
            <p:cNvSpPr txBox="1"/>
            <p:nvPr/>
          </p:nvSpPr>
          <p:spPr>
            <a:xfrm>
              <a:off x="6504335" y="5054358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D3735DB-E9BD-478E-9A48-05A34799F20D}"/>
                </a:ext>
              </a:extLst>
            </p:cNvPr>
            <p:cNvSpPr txBox="1"/>
            <p:nvPr/>
          </p:nvSpPr>
          <p:spPr>
            <a:xfrm>
              <a:off x="201883" y="263317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EE34667-D301-4083-840F-B8B552B825F2}"/>
                </a:ext>
              </a:extLst>
            </p:cNvPr>
            <p:cNvSpPr txBox="1"/>
            <p:nvPr/>
          </p:nvSpPr>
          <p:spPr>
            <a:xfrm>
              <a:off x="162774" y="4067242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C06B670-298E-43BC-AF3E-300DE0E7FF2B}"/>
                </a:ext>
              </a:extLst>
            </p:cNvPr>
            <p:cNvSpPr txBox="1"/>
            <p:nvPr/>
          </p:nvSpPr>
          <p:spPr>
            <a:xfrm>
              <a:off x="210803" y="5361561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FFCFF74-4CCF-45D3-9515-DDC0748A3ECC}"/>
                </a:ext>
              </a:extLst>
            </p:cNvPr>
            <p:cNvSpPr txBox="1"/>
            <p:nvPr/>
          </p:nvSpPr>
          <p:spPr>
            <a:xfrm>
              <a:off x="2396160" y="233159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9C38060E-00EE-4A85-A930-817E852B0706}"/>
                </a:ext>
              </a:extLst>
            </p:cNvPr>
            <p:cNvGrpSpPr/>
            <p:nvPr/>
          </p:nvGrpSpPr>
          <p:grpSpPr>
            <a:xfrm>
              <a:off x="578213" y="5684728"/>
              <a:ext cx="1643490" cy="408490"/>
              <a:chOff x="488757" y="5697688"/>
              <a:chExt cx="1643490" cy="408490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C7564956-5AB8-407F-BD5C-EBF186AB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757" y="5697688"/>
                <a:ext cx="408490" cy="408490"/>
              </a:xfrm>
              <a:prstGeom prst="rect">
                <a:avLst/>
              </a:prstGeom>
            </p:spPr>
          </p:pic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209948C-C099-48AF-827A-F76C13E1882C}"/>
                  </a:ext>
                </a:extLst>
              </p:cNvPr>
              <p:cNvSpPr/>
              <p:nvPr/>
            </p:nvSpPr>
            <p:spPr>
              <a:xfrm>
                <a:off x="945398" y="5723043"/>
                <a:ext cx="1186849" cy="363115"/>
              </a:xfrm>
              <a:prstGeom prst="roundRect">
                <a:avLst/>
              </a:prstGeom>
              <a:solidFill>
                <a:srgbClr val="1F7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엑셀 다운로드</a:t>
                </a:r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E4019EC1-A118-4322-8564-77CBC32372C4}"/>
              </a:ext>
            </a:extLst>
          </p:cNvPr>
          <p:cNvSpPr txBox="1"/>
          <p:nvPr/>
        </p:nvSpPr>
        <p:spPr>
          <a:xfrm>
            <a:off x="3956587" y="19008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58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353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근태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사원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개별 사원의 근태 현황이 출력되는 대시보드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49478"/>
              </p:ext>
            </p:extLst>
          </p:nvPr>
        </p:nvGraphicFramePr>
        <p:xfrm>
          <a:off x="8512043" y="1"/>
          <a:ext cx="3679958" cy="339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6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접속한 사원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총 근무시간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총 근무시간을 바 그래프 형태로 출력함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일별 초과 근무 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연장 근무 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잔여 근무 시간 등의 데이터를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그래프 형태로 출력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58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개별 사원의 근태 현황 정보를 그래프 형태로 대시보드에 출력함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정보를 확인 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FA28C4-5B5F-45D2-82D0-919810BDA460}"/>
              </a:ext>
            </a:extLst>
          </p:cNvPr>
          <p:cNvGrpSpPr/>
          <p:nvPr/>
        </p:nvGrpSpPr>
        <p:grpSpPr>
          <a:xfrm>
            <a:off x="-2132" y="1370678"/>
            <a:ext cx="8199055" cy="4817524"/>
            <a:chOff x="-2132" y="1370678"/>
            <a:chExt cx="8199055" cy="48175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0BF304-7E88-418F-A2CF-E14639FE611A}"/>
                </a:ext>
              </a:extLst>
            </p:cNvPr>
            <p:cNvSpPr/>
            <p:nvPr/>
          </p:nvSpPr>
          <p:spPr>
            <a:xfrm>
              <a:off x="285750" y="1544267"/>
              <a:ext cx="7911173" cy="46439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DC84C7-CA60-4691-87D0-4100D5BD0880}"/>
                </a:ext>
              </a:extLst>
            </p:cNvPr>
            <p:cNvSpPr/>
            <p:nvPr/>
          </p:nvSpPr>
          <p:spPr>
            <a:xfrm>
              <a:off x="468259" y="1851739"/>
              <a:ext cx="3349126" cy="415853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7B0CAC-8094-4040-ABC7-4565F6B1BD74}"/>
                </a:ext>
              </a:extLst>
            </p:cNvPr>
            <p:cNvSpPr/>
            <p:nvPr/>
          </p:nvSpPr>
          <p:spPr>
            <a:xfrm>
              <a:off x="3966515" y="1823162"/>
              <a:ext cx="4017698" cy="4187111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A83CFA77-03F4-4A16-B291-54EAAF806AC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0116757"/>
                </p:ext>
              </p:extLst>
            </p:nvPr>
          </p:nvGraphicFramePr>
          <p:xfrm>
            <a:off x="769628" y="3436631"/>
            <a:ext cx="2811772" cy="24580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B6309536-75AB-496C-8C76-310945F887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3117265"/>
                </p:ext>
              </p:extLst>
            </p:nvPr>
          </p:nvGraphicFramePr>
          <p:xfrm>
            <a:off x="4367093" y="3458107"/>
            <a:ext cx="3597275" cy="2632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4A4914-4B60-4F4C-94ED-83F773727218}"/>
                </a:ext>
              </a:extLst>
            </p:cNvPr>
            <p:cNvGrpSpPr/>
            <p:nvPr/>
          </p:nvGrpSpPr>
          <p:grpSpPr>
            <a:xfrm>
              <a:off x="534361" y="1986045"/>
              <a:ext cx="3117034" cy="526027"/>
              <a:chOff x="547113" y="2133828"/>
              <a:chExt cx="3117034" cy="52602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A748CB-FF60-4338-8059-0A8756D534B2}"/>
                  </a:ext>
                </a:extLst>
              </p:cNvPr>
              <p:cNvSpPr txBox="1"/>
              <p:nvPr/>
            </p:nvSpPr>
            <p:spPr>
              <a:xfrm>
                <a:off x="547113" y="2133828"/>
                <a:ext cx="1529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주간 총 근무시간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824D98-7272-4C11-8FD9-5DD6DEF5AAD7}"/>
                  </a:ext>
                </a:extLst>
              </p:cNvPr>
              <p:cNvGrpSpPr/>
              <p:nvPr/>
            </p:nvGrpSpPr>
            <p:grpSpPr>
              <a:xfrm>
                <a:off x="623313" y="2418578"/>
                <a:ext cx="3040834" cy="210223"/>
                <a:chOff x="2638425" y="2050039"/>
                <a:chExt cx="5162385" cy="310614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7A7B915-6C2E-4605-ABEB-9AC77191875E}"/>
                    </a:ext>
                  </a:extLst>
                </p:cNvPr>
                <p:cNvSpPr/>
                <p:nvPr/>
              </p:nvSpPr>
              <p:spPr>
                <a:xfrm>
                  <a:off x="2638425" y="2050039"/>
                  <a:ext cx="5162385" cy="31061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DFB47A-5B74-41C8-9E05-E21E0F660758}"/>
                    </a:ext>
                  </a:extLst>
                </p:cNvPr>
                <p:cNvSpPr/>
                <p:nvPr/>
              </p:nvSpPr>
              <p:spPr>
                <a:xfrm>
                  <a:off x="2638425" y="2050042"/>
                  <a:ext cx="3278606" cy="31061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4C536-7F7F-4229-B60C-538C762A22C1}"/>
                  </a:ext>
                </a:extLst>
              </p:cNvPr>
              <p:cNvSpPr txBox="1"/>
              <p:nvPr/>
            </p:nvSpPr>
            <p:spPr>
              <a:xfrm>
                <a:off x="1675231" y="2382856"/>
                <a:ext cx="1599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45h 30m</a:t>
                </a:r>
                <a:endPara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1607D85-9298-4990-9C89-5FFD5D714CE7}"/>
                </a:ext>
              </a:extLst>
            </p:cNvPr>
            <p:cNvGrpSpPr/>
            <p:nvPr/>
          </p:nvGrpSpPr>
          <p:grpSpPr>
            <a:xfrm>
              <a:off x="520898" y="2779153"/>
              <a:ext cx="3130497" cy="529273"/>
              <a:chOff x="547113" y="2133828"/>
              <a:chExt cx="3283024" cy="52927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64C58-8728-4110-85A1-26CA60AF263A}"/>
                  </a:ext>
                </a:extLst>
              </p:cNvPr>
              <p:cNvSpPr txBox="1"/>
              <p:nvPr/>
            </p:nvSpPr>
            <p:spPr>
              <a:xfrm>
                <a:off x="547113" y="2133828"/>
                <a:ext cx="1529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월간 총 근무시간</a:t>
                </a: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B228F80-C8BD-4BBD-9689-1C1D50564E96}"/>
                  </a:ext>
                </a:extLst>
              </p:cNvPr>
              <p:cNvGrpSpPr/>
              <p:nvPr/>
            </p:nvGrpSpPr>
            <p:grpSpPr>
              <a:xfrm>
                <a:off x="623313" y="2418580"/>
                <a:ext cx="3206824" cy="229132"/>
                <a:chOff x="2638425" y="2050042"/>
                <a:chExt cx="5444184" cy="338553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B40AC2E-0EE7-43AD-83EE-0FC15ABC0AAF}"/>
                    </a:ext>
                  </a:extLst>
                </p:cNvPr>
                <p:cNvSpPr/>
                <p:nvPr/>
              </p:nvSpPr>
              <p:spPr>
                <a:xfrm>
                  <a:off x="2638425" y="2050042"/>
                  <a:ext cx="5444184" cy="3385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973C3AF-E7ED-4490-9F19-E9EABD6DC167}"/>
                    </a:ext>
                  </a:extLst>
                </p:cNvPr>
                <p:cNvSpPr/>
                <p:nvPr/>
              </p:nvSpPr>
              <p:spPr>
                <a:xfrm>
                  <a:off x="2638425" y="2050042"/>
                  <a:ext cx="2199836" cy="329537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ABE95-3B43-4C4B-91F9-FAC404482C34}"/>
                  </a:ext>
                </a:extLst>
              </p:cNvPr>
              <p:cNvSpPr txBox="1"/>
              <p:nvPr/>
            </p:nvSpPr>
            <p:spPr>
              <a:xfrm>
                <a:off x="1365535" y="2386102"/>
                <a:ext cx="1599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127h</a:t>
                </a:r>
                <a:endPara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3948169E-AAB2-47B1-BE71-B5E814BE13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0920746"/>
                </p:ext>
              </p:extLst>
            </p:nvPr>
          </p:nvGraphicFramePr>
          <p:xfrm>
            <a:off x="4429913" y="1561554"/>
            <a:ext cx="3394804" cy="2207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9D2F27-28BD-4535-9383-33E6EB8CF7F6}"/>
                </a:ext>
              </a:extLst>
            </p:cNvPr>
            <p:cNvSpPr txBox="1"/>
            <p:nvPr/>
          </p:nvSpPr>
          <p:spPr>
            <a:xfrm>
              <a:off x="261005" y="1561554"/>
              <a:ext cx="3826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접속 </a:t>
              </a:r>
              <a:r>
                <a:rPr lang="en-US" altLang="ko-KR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 : 401-20160409 </a:t>
              </a:r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D1169D-8B2E-4E43-B9E8-C3E851C30DC8}"/>
                </a:ext>
              </a:extLst>
            </p:cNvPr>
            <p:cNvSpPr txBox="1"/>
            <p:nvPr/>
          </p:nvSpPr>
          <p:spPr>
            <a:xfrm>
              <a:off x="-2132" y="137067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7616C-E572-4756-9A7A-F0FA7476A2E0}"/>
                </a:ext>
              </a:extLst>
            </p:cNvPr>
            <p:cNvSpPr txBox="1"/>
            <p:nvPr/>
          </p:nvSpPr>
          <p:spPr>
            <a:xfrm>
              <a:off x="103470" y="198922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827E56-78CC-422A-8979-32AA470D4966}"/>
                </a:ext>
              </a:extLst>
            </p:cNvPr>
            <p:cNvSpPr txBox="1"/>
            <p:nvPr/>
          </p:nvSpPr>
          <p:spPr>
            <a:xfrm>
              <a:off x="4048109" y="1727241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2584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78021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근태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ID</a:t>
                      </a:r>
                      <a:r>
                        <a:rPr lang="ko-KR" altLang="en-US" sz="1100" b="1" dirty="0"/>
                        <a:t>로 접속했을 때 출력되는 부서 내 사원들의 근태 현황 정보 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83760"/>
              </p:ext>
            </p:extLst>
          </p:nvPr>
        </p:nvGraphicFramePr>
        <p:xfrm>
          <a:off x="8512043" y="0"/>
          <a:ext cx="3679958" cy="292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접속해야 보여지는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사원들의 근태 정보가 대시 보드에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초과 근무시간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출퇴근 현황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부서의 근무 현황을 확인할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 해당 부서의 주간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근태 현황 정보를 확인할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9FAA00A-F114-41A8-AB1A-A5F236773A4A}"/>
              </a:ext>
            </a:extLst>
          </p:cNvPr>
          <p:cNvSpPr/>
          <p:nvPr/>
        </p:nvSpPr>
        <p:spPr>
          <a:xfrm>
            <a:off x="285750" y="1544267"/>
            <a:ext cx="7911173" cy="4643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FBC4-1C11-4EDF-8DE6-75F04FA15386}"/>
              </a:ext>
            </a:extLst>
          </p:cNvPr>
          <p:cNvSpPr/>
          <p:nvPr/>
        </p:nvSpPr>
        <p:spPr>
          <a:xfrm>
            <a:off x="439076" y="1851739"/>
            <a:ext cx="3349126" cy="4158534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96D709-02F6-4A27-B673-C9DB02A28E57}"/>
              </a:ext>
            </a:extLst>
          </p:cNvPr>
          <p:cNvSpPr/>
          <p:nvPr/>
        </p:nvSpPr>
        <p:spPr>
          <a:xfrm>
            <a:off x="3966515" y="1823162"/>
            <a:ext cx="4017698" cy="4187111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18BA485-7658-409B-B18C-B97259B9D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09616"/>
              </p:ext>
            </p:extLst>
          </p:nvPr>
        </p:nvGraphicFramePr>
        <p:xfrm>
          <a:off x="4319706" y="1592835"/>
          <a:ext cx="3442965" cy="2371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FCAD2A5-F0DE-4E1D-BCF5-B2A30702D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128417"/>
              </p:ext>
            </p:extLst>
          </p:nvPr>
        </p:nvGraphicFramePr>
        <p:xfrm>
          <a:off x="420750" y="1624872"/>
          <a:ext cx="3394804" cy="220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66A5040-A755-444F-80BE-6FFCFB06C83B}"/>
              </a:ext>
            </a:extLst>
          </p:cNvPr>
          <p:cNvSpPr txBox="1"/>
          <p:nvPr/>
        </p:nvSpPr>
        <p:spPr>
          <a:xfrm>
            <a:off x="261005" y="1561554"/>
            <a:ext cx="3826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접속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: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8704A-9BDB-434E-AFD3-340E26D711DF}"/>
              </a:ext>
            </a:extLst>
          </p:cNvPr>
          <p:cNvSpPr txBox="1"/>
          <p:nvPr/>
        </p:nvSpPr>
        <p:spPr>
          <a:xfrm>
            <a:off x="-2132" y="13706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518B5-46DF-4A6B-BB6D-0A72DD836FB6}"/>
              </a:ext>
            </a:extLst>
          </p:cNvPr>
          <p:cNvSpPr txBox="1"/>
          <p:nvPr/>
        </p:nvSpPr>
        <p:spPr>
          <a:xfrm>
            <a:off x="405385" y="175716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2F1C56AF-76E6-4B82-87B3-371180C46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277915"/>
              </p:ext>
            </p:extLst>
          </p:nvPr>
        </p:nvGraphicFramePr>
        <p:xfrm>
          <a:off x="810704" y="3706238"/>
          <a:ext cx="2605870" cy="219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4D412AF1-67C7-4838-AFF6-90773377A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926881"/>
              </p:ext>
            </p:extLst>
          </p:nvPr>
        </p:nvGraphicFramePr>
        <p:xfrm>
          <a:off x="4319706" y="3706238"/>
          <a:ext cx="3442965" cy="2371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207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1172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찾기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찾기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등록된 이메일을 통해 비밀번호 찾기 가능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이메일 주소로 임시 비밀번호 발급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등록된 이메일을 인증하여 비밀번호를 재설정할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DB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에서 해당 아이디와 이메일 주소를 확인한 후 해당 이메일 주소로 임시 비밀번호가 발급된다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비밀번호 찾기를 진행할 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실패로 인한 계정 비활성화가 해제된다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FB9EEA7-845D-40D0-BD50-7C5A937829B0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274618-FFA8-43FD-B928-A78A4B190827}"/>
              </a:ext>
            </a:extLst>
          </p:cNvPr>
          <p:cNvGrpSpPr/>
          <p:nvPr/>
        </p:nvGrpSpPr>
        <p:grpSpPr>
          <a:xfrm>
            <a:off x="3040399" y="3757463"/>
            <a:ext cx="2128662" cy="665625"/>
            <a:chOff x="2948611" y="3256203"/>
            <a:chExt cx="2128662" cy="6656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468224D-71F4-4477-AACC-DCDDD1566A18}"/>
                </a:ext>
              </a:extLst>
            </p:cNvPr>
            <p:cNvGrpSpPr/>
            <p:nvPr/>
          </p:nvGrpSpPr>
          <p:grpSpPr>
            <a:xfrm>
              <a:off x="3187279" y="3256203"/>
              <a:ext cx="1889994" cy="276999"/>
              <a:chOff x="1537090" y="2029454"/>
              <a:chExt cx="1889994" cy="2769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B3AE8-A189-43C0-994A-7B81CBADF871}"/>
                  </a:ext>
                </a:extLst>
              </p:cNvPr>
              <p:cNvSpPr txBox="1"/>
              <p:nvPr/>
            </p:nvSpPr>
            <p:spPr>
              <a:xfrm>
                <a:off x="1537090" y="2040877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아이디</a:t>
                </a:r>
                <a:endPara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DEAD933-314E-45CD-8B17-A76ED8C583B0}"/>
                  </a:ext>
                </a:extLst>
              </p:cNvPr>
              <p:cNvSpPr/>
              <p:nvPr/>
            </p:nvSpPr>
            <p:spPr>
              <a:xfrm>
                <a:off x="2076964" y="2029454"/>
                <a:ext cx="1350120" cy="27699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7387225-1F17-479D-8061-B8D4B2B0123B}"/>
                </a:ext>
              </a:extLst>
            </p:cNvPr>
            <p:cNvGrpSpPr/>
            <p:nvPr/>
          </p:nvGrpSpPr>
          <p:grpSpPr>
            <a:xfrm>
              <a:off x="2948611" y="3644829"/>
              <a:ext cx="2128661" cy="276999"/>
              <a:chOff x="1312254" y="2028016"/>
              <a:chExt cx="2128661" cy="2769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FAE00C-0C77-448A-BE10-4F4A7438BB1C}"/>
                  </a:ext>
                </a:extLst>
              </p:cNvPr>
              <p:cNvSpPr txBox="1"/>
              <p:nvPr/>
            </p:nvSpPr>
            <p:spPr>
              <a:xfrm>
                <a:off x="1312254" y="2038805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이메일 계정</a:t>
                </a:r>
                <a:endPara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0D3AA7D-ED29-4A39-BF56-AF50CAD4986C}"/>
                  </a:ext>
                </a:extLst>
              </p:cNvPr>
              <p:cNvSpPr/>
              <p:nvPr/>
            </p:nvSpPr>
            <p:spPr>
              <a:xfrm>
                <a:off x="2090795" y="2028016"/>
                <a:ext cx="1350120" cy="27699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01D910-0FF0-4FED-9C2D-9827E9C89121}"/>
              </a:ext>
            </a:extLst>
          </p:cNvPr>
          <p:cNvSpPr txBox="1"/>
          <p:nvPr/>
        </p:nvSpPr>
        <p:spPr>
          <a:xfrm>
            <a:off x="3618364" y="2775075"/>
            <a:ext cx="30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찾기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92BA0-9452-4BE2-BF55-47715DF95F3D}"/>
              </a:ext>
            </a:extLst>
          </p:cNvPr>
          <p:cNvSpPr txBox="1"/>
          <p:nvPr/>
        </p:nvSpPr>
        <p:spPr>
          <a:xfrm>
            <a:off x="2680660" y="3092203"/>
            <a:ext cx="4358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아이디와 회원가입 시 등록된 이메일 계정을 통해 임시 비밀번호를 전송 받을 수 있습니다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DA4F5-CBA7-420C-A911-68EAE47C3270}"/>
              </a:ext>
            </a:extLst>
          </p:cNvPr>
          <p:cNvSpPr txBox="1"/>
          <p:nvPr/>
        </p:nvSpPr>
        <p:spPr>
          <a:xfrm>
            <a:off x="2768002" y="36569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D527C2-0258-40EC-8F68-70269D991626}"/>
              </a:ext>
            </a:extLst>
          </p:cNvPr>
          <p:cNvSpPr/>
          <p:nvPr/>
        </p:nvSpPr>
        <p:spPr>
          <a:xfrm>
            <a:off x="3618667" y="4776793"/>
            <a:ext cx="1495201" cy="276999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임시 비밀번호 전송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AAC19-2561-44BE-A5F3-960C6AB0A28F}"/>
              </a:ext>
            </a:extLst>
          </p:cNvPr>
          <p:cNvSpPr txBox="1"/>
          <p:nvPr/>
        </p:nvSpPr>
        <p:spPr>
          <a:xfrm>
            <a:off x="2807158" y="45921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8457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299E919-5C3F-443A-8494-70F30FA763E0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48615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작성 및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게시글 작성 및 수정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7950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제목 작성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캘린더에서 날짜를 선택해서 유효 기간을 설정할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6681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내용 작성 및 수정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4905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접속한 뒤 공지사항을 작성할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작성시에 설정한 유효기간이 지나면 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 아닌 일반 사용자들에겐 블라인드 처리가 되어 보이지 않는다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B9D5A9-D79F-4705-83EC-678EABB7A73A}"/>
              </a:ext>
            </a:extLst>
          </p:cNvPr>
          <p:cNvGrpSpPr/>
          <p:nvPr/>
        </p:nvGrpSpPr>
        <p:grpSpPr>
          <a:xfrm>
            <a:off x="610605" y="1571542"/>
            <a:ext cx="7379689" cy="702920"/>
            <a:chOff x="613536" y="1698546"/>
            <a:chExt cx="7379689" cy="70292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04A291-28D6-4DBB-A824-13211430BE82}"/>
                </a:ext>
              </a:extLst>
            </p:cNvPr>
            <p:cNvSpPr/>
            <p:nvPr/>
          </p:nvSpPr>
          <p:spPr>
            <a:xfrm>
              <a:off x="613536" y="2038351"/>
              <a:ext cx="7379689" cy="36311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D7663-E1B2-4660-8F25-05CED9BA34DE}"/>
                </a:ext>
              </a:extLst>
            </p:cNvPr>
            <p:cNvSpPr txBox="1"/>
            <p:nvPr/>
          </p:nvSpPr>
          <p:spPr>
            <a:xfrm>
              <a:off x="613536" y="1698546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제목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6DC78A-DC97-453A-82C2-4DE7564AF735}"/>
              </a:ext>
            </a:extLst>
          </p:cNvPr>
          <p:cNvGrpSpPr/>
          <p:nvPr/>
        </p:nvGrpSpPr>
        <p:grpSpPr>
          <a:xfrm>
            <a:off x="577074" y="2344137"/>
            <a:ext cx="6322040" cy="770448"/>
            <a:chOff x="566173" y="2544296"/>
            <a:chExt cx="6322040" cy="77044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7A23915-9693-421C-9626-DE4492ACBB1D}"/>
                </a:ext>
              </a:extLst>
            </p:cNvPr>
            <p:cNvSpPr/>
            <p:nvPr/>
          </p:nvSpPr>
          <p:spPr>
            <a:xfrm>
              <a:off x="613536" y="2895130"/>
              <a:ext cx="2566133" cy="36311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EDFD4B-B968-49A0-ADAE-04048A98BCA2}"/>
                </a:ext>
              </a:extLst>
            </p:cNvPr>
            <p:cNvSpPr txBox="1"/>
            <p:nvPr/>
          </p:nvSpPr>
          <p:spPr>
            <a:xfrm>
              <a:off x="566173" y="2544296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유효기간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AE8208-F42E-4973-ADDF-936703FBE429}"/>
                </a:ext>
              </a:extLst>
            </p:cNvPr>
            <p:cNvSpPr txBox="1"/>
            <p:nvPr/>
          </p:nvSpPr>
          <p:spPr>
            <a:xfrm>
              <a:off x="3412964" y="2914634"/>
              <a:ext cx="3903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~</a:t>
              </a:r>
              <a:endPara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834E1C-7539-4032-A574-FE93BE7E13D1}"/>
                </a:ext>
              </a:extLst>
            </p:cNvPr>
            <p:cNvSpPr/>
            <p:nvPr/>
          </p:nvSpPr>
          <p:spPr>
            <a:xfrm>
              <a:off x="3978272" y="2893023"/>
              <a:ext cx="2566133" cy="36311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6156B5E-D590-49A1-951D-CE7B8D43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39915"/>
              <a:ext cx="469329" cy="46932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A164757-6671-42D2-82E4-BE4E9CF5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456" y="2839914"/>
              <a:ext cx="469329" cy="46932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43D9D6-6B12-450E-9F6A-8EC26CC6A6F5}"/>
                </a:ext>
              </a:extLst>
            </p:cNvPr>
            <p:cNvSpPr txBox="1"/>
            <p:nvPr/>
          </p:nvSpPr>
          <p:spPr>
            <a:xfrm>
              <a:off x="1124831" y="2925919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연도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–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8DF0A-C41F-45D3-B57C-570F28F16C0E}"/>
                </a:ext>
              </a:extLst>
            </p:cNvPr>
            <p:cNvSpPr txBox="1"/>
            <p:nvPr/>
          </p:nvSpPr>
          <p:spPr>
            <a:xfrm>
              <a:off x="4553577" y="2920689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연도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–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</a:t>
              </a: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4760C75-A1B5-4E76-A645-746F57D37E8C}"/>
              </a:ext>
            </a:extLst>
          </p:cNvPr>
          <p:cNvSpPr/>
          <p:nvPr/>
        </p:nvSpPr>
        <p:spPr>
          <a:xfrm>
            <a:off x="659264" y="4255480"/>
            <a:ext cx="7379689" cy="1802520"/>
          </a:xfrm>
          <a:prstGeom prst="roundRect">
            <a:avLst>
              <a:gd name="adj" fmla="val 3175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207CDF-2BA4-470B-B4A2-171E15D4A5AF}"/>
              </a:ext>
            </a:extLst>
          </p:cNvPr>
          <p:cNvSpPr txBox="1"/>
          <p:nvPr/>
        </p:nvSpPr>
        <p:spPr>
          <a:xfrm>
            <a:off x="577074" y="3944917"/>
            <a:ext cx="233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내용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1A995A2-E2AE-4F0B-B013-8F0754ACDDC8}"/>
              </a:ext>
            </a:extLst>
          </p:cNvPr>
          <p:cNvGrpSpPr/>
          <p:nvPr/>
        </p:nvGrpSpPr>
        <p:grpSpPr>
          <a:xfrm>
            <a:off x="610605" y="3123106"/>
            <a:ext cx="5965626" cy="714142"/>
            <a:chOff x="564877" y="3192907"/>
            <a:chExt cx="5965626" cy="71414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9001F2-A1C7-4E0E-81E5-01DDCA233645}"/>
                </a:ext>
              </a:extLst>
            </p:cNvPr>
            <p:cNvGrpSpPr/>
            <p:nvPr/>
          </p:nvGrpSpPr>
          <p:grpSpPr>
            <a:xfrm>
              <a:off x="613536" y="3543934"/>
              <a:ext cx="5916967" cy="363115"/>
              <a:chOff x="567809" y="3247442"/>
              <a:chExt cx="5916967" cy="36311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D4E8157-2735-4A26-82C2-4C5322334637}"/>
                  </a:ext>
                </a:extLst>
              </p:cNvPr>
              <p:cNvGrpSpPr/>
              <p:nvPr/>
            </p:nvGrpSpPr>
            <p:grpSpPr>
              <a:xfrm>
                <a:off x="567809" y="3247442"/>
                <a:ext cx="5916967" cy="363115"/>
                <a:chOff x="8680675" y="4295262"/>
                <a:chExt cx="5916967" cy="363115"/>
              </a:xfrm>
            </p:grpSpPr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58AFB100-C8BD-487A-9B66-58A1263DEC01}"/>
                    </a:ext>
                  </a:extLst>
                </p:cNvPr>
                <p:cNvSpPr/>
                <p:nvPr/>
              </p:nvSpPr>
              <p:spPr>
                <a:xfrm>
                  <a:off x="8680676" y="4295262"/>
                  <a:ext cx="5916966" cy="363115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7472BA15-1C96-4E82-A796-A3100443ED51}"/>
                    </a:ext>
                  </a:extLst>
                </p:cNvPr>
                <p:cNvSpPr/>
                <p:nvPr/>
              </p:nvSpPr>
              <p:spPr>
                <a:xfrm>
                  <a:off x="8680675" y="4295262"/>
                  <a:ext cx="1095623" cy="363115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파일 선택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318FFC-52A6-41E0-A82B-F24695103066}"/>
                  </a:ext>
                </a:extLst>
              </p:cNvPr>
              <p:cNvSpPr txBox="1"/>
              <p:nvPr/>
            </p:nvSpPr>
            <p:spPr>
              <a:xfrm>
                <a:off x="1663432" y="3290499"/>
                <a:ext cx="2334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선택된 파일 없음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88E4BB-A7F6-4693-BC9B-202026D05D4E}"/>
                </a:ext>
              </a:extLst>
            </p:cNvPr>
            <p:cNvSpPr txBox="1"/>
            <p:nvPr/>
          </p:nvSpPr>
          <p:spPr>
            <a:xfrm>
              <a:off x="564877" y="3192907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파일첨부</a:t>
              </a: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DC20B39-709B-4F3F-A0F5-C44DAC40B7D5}"/>
              </a:ext>
            </a:extLst>
          </p:cNvPr>
          <p:cNvSpPr/>
          <p:nvPr/>
        </p:nvSpPr>
        <p:spPr>
          <a:xfrm>
            <a:off x="3617748" y="6165551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FC552D-CC28-4577-97C8-55AA69ED98CE}"/>
              </a:ext>
            </a:extLst>
          </p:cNvPr>
          <p:cNvSpPr txBox="1"/>
          <p:nvPr/>
        </p:nvSpPr>
        <p:spPr>
          <a:xfrm>
            <a:off x="258780" y="147310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FD1AD3-E9C7-4D02-A6CA-CA802F46486F}"/>
              </a:ext>
            </a:extLst>
          </p:cNvPr>
          <p:cNvSpPr txBox="1"/>
          <p:nvPr/>
        </p:nvSpPr>
        <p:spPr>
          <a:xfrm>
            <a:off x="268035" y="232855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58B36B-7FFF-4EEB-8808-E96B8AB4CA1D}"/>
              </a:ext>
            </a:extLst>
          </p:cNvPr>
          <p:cNvSpPr txBox="1"/>
          <p:nvPr/>
        </p:nvSpPr>
        <p:spPr>
          <a:xfrm>
            <a:off x="285834" y="30559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38853D-C615-4C2C-BD95-0C2A27B52B44}"/>
              </a:ext>
            </a:extLst>
          </p:cNvPr>
          <p:cNvSpPr txBox="1"/>
          <p:nvPr/>
        </p:nvSpPr>
        <p:spPr>
          <a:xfrm>
            <a:off x="272661" y="387010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186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5343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게시글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19156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 시에 설정한 유효 기간이 게시 기간으로 출력됨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작성한 글 조회 시 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글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글 제목이 미리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8938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글을 작성한 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상단에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 클릭 시엔 글 작성 화면으로 연결되고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삭제 버튼을 누르면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에서 해당 데이터가 삭제되면서 글이 삭제된다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7C7550B-B80B-486B-9D01-39843A345269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7996C-51A2-4FA8-8489-2B7BD8C00FDA}"/>
              </a:ext>
            </a:extLst>
          </p:cNvPr>
          <p:cNvGrpSpPr/>
          <p:nvPr/>
        </p:nvGrpSpPr>
        <p:grpSpPr>
          <a:xfrm>
            <a:off x="573931" y="1701648"/>
            <a:ext cx="7639635" cy="3819542"/>
            <a:chOff x="676243" y="1938354"/>
            <a:chExt cx="7639635" cy="381954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EFEA8B-D87D-4216-98F9-7389F722F2CF}"/>
                </a:ext>
              </a:extLst>
            </p:cNvPr>
            <p:cNvSpPr/>
            <p:nvPr/>
          </p:nvSpPr>
          <p:spPr>
            <a:xfrm>
              <a:off x="676243" y="2407853"/>
              <a:ext cx="7431933" cy="3350035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F4BFD-B492-40D7-89A7-6770E0F8A5DB}"/>
                </a:ext>
              </a:extLst>
            </p:cNvPr>
            <p:cNvGrpSpPr/>
            <p:nvPr/>
          </p:nvGrpSpPr>
          <p:grpSpPr>
            <a:xfrm>
              <a:off x="676244" y="1938354"/>
              <a:ext cx="7639634" cy="3819542"/>
              <a:chOff x="573932" y="1757649"/>
              <a:chExt cx="7639634" cy="3819542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2BF9618-7F69-46B6-8597-F061C956D3DD}"/>
                  </a:ext>
                </a:extLst>
              </p:cNvPr>
              <p:cNvCxnSpPr/>
              <p:nvPr/>
            </p:nvCxnSpPr>
            <p:spPr>
              <a:xfrm>
                <a:off x="573932" y="2217906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36BBF-904C-4322-81B2-05CAE2A57D94}"/>
                  </a:ext>
                </a:extLst>
              </p:cNvPr>
              <p:cNvSpPr txBox="1"/>
              <p:nvPr/>
            </p:nvSpPr>
            <p:spPr>
              <a:xfrm>
                <a:off x="609655" y="2289863"/>
                <a:ext cx="52000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전체 공지</a:t>
                </a:r>
                <a:r>
                  <a:rPr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] </a:t>
                </a:r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새로운 도약을 위한  시무식에 모두 참석해주세요</a:t>
                </a:r>
                <a:r>
                  <a:rPr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ECDD2B4-84D2-422B-85C0-3965E21BDACB}"/>
                  </a:ext>
                </a:extLst>
              </p:cNvPr>
              <p:cNvCxnSpPr/>
              <p:nvPr/>
            </p:nvCxnSpPr>
            <p:spPr>
              <a:xfrm>
                <a:off x="573932" y="2632952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842AF24-41EE-4507-9E02-09CB89888114}"/>
                  </a:ext>
                </a:extLst>
              </p:cNvPr>
              <p:cNvCxnSpPr/>
              <p:nvPr/>
            </p:nvCxnSpPr>
            <p:spPr>
              <a:xfrm>
                <a:off x="583656" y="5577191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B16927-89D5-4F7D-B57C-2587BF739DE5}"/>
                  </a:ext>
                </a:extLst>
              </p:cNvPr>
              <p:cNvSpPr txBox="1"/>
              <p:nvPr/>
            </p:nvSpPr>
            <p:spPr>
              <a:xfrm>
                <a:off x="895948" y="3213586"/>
                <a:ext cx="520005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주식회사 그루브의 새로운 한해가 시작되었습니다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</a:t>
                </a:r>
              </a:p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한해의 새로운 출발을 위해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그리고 주식회사 그루브의 미래를 위해 우리 모두 힘을 합쳐 미래를 여는 장을 마련하고자 </a:t>
                </a:r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하오니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다음과 같이 시무식 행사에 빠짐없이 동참해 주시기 바랍니다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&gt;&gt;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아래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&lt;&lt;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행사명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그루브 시무식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일시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2023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년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월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일 월요일 오후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6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시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30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분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장소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화평본가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7F68F06-D56D-4A76-A3E5-3529D5E6F154}"/>
                  </a:ext>
                </a:extLst>
              </p:cNvPr>
              <p:cNvCxnSpPr/>
              <p:nvPr/>
            </p:nvCxnSpPr>
            <p:spPr>
              <a:xfrm>
                <a:off x="573932" y="3044757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7D551-5FBC-4834-8463-BC31F126F3E6}"/>
                  </a:ext>
                </a:extLst>
              </p:cNvPr>
              <p:cNvSpPr txBox="1"/>
              <p:nvPr/>
            </p:nvSpPr>
            <p:spPr>
              <a:xfrm>
                <a:off x="658122" y="2686748"/>
                <a:ext cx="52000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게시 기간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2022.12.19 ~ 2023.1.2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AB49D1-3D05-44B4-A38E-78571ECD151A}"/>
                  </a:ext>
                </a:extLst>
              </p:cNvPr>
              <p:cNvSpPr txBox="1"/>
              <p:nvPr/>
            </p:nvSpPr>
            <p:spPr>
              <a:xfrm>
                <a:off x="6819266" y="2687753"/>
                <a:ext cx="1394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조회수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127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1567754-4763-42EF-9DA9-057A624C1704}"/>
                  </a:ext>
                </a:extLst>
              </p:cNvPr>
              <p:cNvSpPr/>
              <p:nvPr/>
            </p:nvSpPr>
            <p:spPr>
              <a:xfrm>
                <a:off x="5809706" y="1770377"/>
                <a:ext cx="1095623" cy="36311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수정</a:t>
                </a:r>
                <a:endPara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05F0BB5-F5C5-4495-A7CB-50A88C19FDD9}"/>
                  </a:ext>
                </a:extLst>
              </p:cNvPr>
              <p:cNvSpPr/>
              <p:nvPr/>
            </p:nvSpPr>
            <p:spPr>
              <a:xfrm>
                <a:off x="6968605" y="1757649"/>
                <a:ext cx="1095623" cy="363115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2E75B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삭제</a:t>
                </a:r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A6BDB20-C1A9-4208-9590-156AA14C8E5B}"/>
              </a:ext>
            </a:extLst>
          </p:cNvPr>
          <p:cNvCxnSpPr/>
          <p:nvPr/>
        </p:nvCxnSpPr>
        <p:spPr>
          <a:xfrm>
            <a:off x="609655" y="5676832"/>
            <a:ext cx="7431932" cy="0"/>
          </a:xfrm>
          <a:prstGeom prst="line">
            <a:avLst/>
          </a:prstGeo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C4954E6-ACC1-4D6C-AEE1-CF6317C679F5}"/>
              </a:ext>
            </a:extLst>
          </p:cNvPr>
          <p:cNvCxnSpPr/>
          <p:nvPr/>
        </p:nvCxnSpPr>
        <p:spPr>
          <a:xfrm>
            <a:off x="609655" y="6455045"/>
            <a:ext cx="7431932" cy="0"/>
          </a:xfrm>
          <a:prstGeom prst="line">
            <a:avLst/>
          </a:prstGeo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27A1C1-BA24-4AE2-B4EC-4159BD18E1B9}"/>
              </a:ext>
            </a:extLst>
          </p:cNvPr>
          <p:cNvSpPr txBox="1"/>
          <p:nvPr/>
        </p:nvSpPr>
        <p:spPr>
          <a:xfrm>
            <a:off x="632296" y="6143776"/>
            <a:ext cx="5200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 글  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성탄절 연휴 연차 공지사항입니다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971AF-C601-4036-8E31-A9AC22650AC2}"/>
              </a:ext>
            </a:extLst>
          </p:cNvPr>
          <p:cNvSpPr txBox="1"/>
          <p:nvPr/>
        </p:nvSpPr>
        <p:spPr>
          <a:xfrm>
            <a:off x="632296" y="5760393"/>
            <a:ext cx="5200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글  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 명절 고객센터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9DDD72-94D7-437A-BE54-4B4A94CB3817}"/>
              </a:ext>
            </a:extLst>
          </p:cNvPr>
          <p:cNvCxnSpPr/>
          <p:nvPr/>
        </p:nvCxnSpPr>
        <p:spPr>
          <a:xfrm>
            <a:off x="635595" y="6082149"/>
            <a:ext cx="7431932" cy="0"/>
          </a:xfrm>
          <a:prstGeom prst="line">
            <a:avLst/>
          </a:prstGeom>
          <a:ln w="63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4E565F-6174-4EC6-ABDE-01DD7C7143E7}"/>
              </a:ext>
            </a:extLst>
          </p:cNvPr>
          <p:cNvSpPr txBox="1"/>
          <p:nvPr/>
        </p:nvSpPr>
        <p:spPr>
          <a:xfrm>
            <a:off x="289233" y="245194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11A61-78E1-43DF-A5FC-F42DFA79895A}"/>
              </a:ext>
            </a:extLst>
          </p:cNvPr>
          <p:cNvSpPr txBox="1"/>
          <p:nvPr/>
        </p:nvSpPr>
        <p:spPr>
          <a:xfrm>
            <a:off x="5313843" y="15530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7C887-591D-4FDC-ADCB-56E8A74F7CE3}"/>
              </a:ext>
            </a:extLst>
          </p:cNvPr>
          <p:cNvSpPr txBox="1"/>
          <p:nvPr/>
        </p:nvSpPr>
        <p:spPr>
          <a:xfrm>
            <a:off x="289233" y="57915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5177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3391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목록 검색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목록 하단에 위치한 글 검색 기능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78783"/>
              </p:ext>
            </p:extLst>
          </p:nvPr>
        </p:nvGraphicFramePr>
        <p:xfrm>
          <a:off x="8512043" y="0"/>
          <a:ext cx="3679958" cy="286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검색된 글 목록을 출력함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작성자로 검색할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게시판을 접속하면 글 목록이 출력됨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하단에 위치한 검색 기능 버튼을 통해 글 제목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 중 원하는 키워드로 글 검색을 진행하면 결과를 날짜 내림차순으로 출력함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71645EA-95CD-49BC-827B-9D0E43DD42DF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DEC9B-57BB-4ACF-979A-A30BF81098BB}"/>
              </a:ext>
            </a:extLst>
          </p:cNvPr>
          <p:cNvSpPr txBox="1"/>
          <p:nvPr/>
        </p:nvSpPr>
        <p:spPr>
          <a:xfrm>
            <a:off x="895949" y="2626188"/>
            <a:ext cx="52000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어린이날 연휴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자가 격리 기간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회계 팀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어린이날 연휴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자가 격리 기간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회계 팀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연말 연휴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자가 격리 기간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145C1-E421-4C6A-9907-13865843FE4A}"/>
              </a:ext>
            </a:extLst>
          </p:cNvPr>
          <p:cNvSpPr txBox="1"/>
          <p:nvPr/>
        </p:nvSpPr>
        <p:spPr>
          <a:xfrm>
            <a:off x="632296" y="1926842"/>
            <a:ext cx="520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26FB1B-251F-4D25-AC68-2E41582B4503}"/>
              </a:ext>
            </a:extLst>
          </p:cNvPr>
          <p:cNvSpPr/>
          <p:nvPr/>
        </p:nvSpPr>
        <p:spPr>
          <a:xfrm>
            <a:off x="632296" y="2284775"/>
            <a:ext cx="7431932" cy="3515805"/>
          </a:xfrm>
          <a:prstGeom prst="rect">
            <a:avLst/>
          </a:prstGeom>
          <a:noFill/>
          <a:ln w="6350">
            <a:solidFill>
              <a:srgbClr val="4F7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D0361B-B327-4BE1-9149-9923D353F9D6}"/>
              </a:ext>
            </a:extLst>
          </p:cNvPr>
          <p:cNvGrpSpPr/>
          <p:nvPr/>
        </p:nvGrpSpPr>
        <p:grpSpPr>
          <a:xfrm>
            <a:off x="1780161" y="6013347"/>
            <a:ext cx="4773367" cy="390817"/>
            <a:chOff x="1780161" y="6013347"/>
            <a:chExt cx="4773367" cy="3908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2B0CD55-C3E8-4FC3-91E4-2EE1290D94C5}"/>
                </a:ext>
              </a:extLst>
            </p:cNvPr>
            <p:cNvSpPr/>
            <p:nvPr/>
          </p:nvSpPr>
          <p:spPr>
            <a:xfrm>
              <a:off x="3176426" y="6013347"/>
              <a:ext cx="2919574" cy="371531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연차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BEF028-553A-49B9-BDDE-B60BBBB91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97" y="6051915"/>
              <a:ext cx="351531" cy="35224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62599FA-0C1E-4DAF-8B59-19BDA52BBDF1}"/>
                </a:ext>
              </a:extLst>
            </p:cNvPr>
            <p:cNvSpPr/>
            <p:nvPr/>
          </p:nvSpPr>
          <p:spPr>
            <a:xfrm>
              <a:off x="1780161" y="6032633"/>
              <a:ext cx="1304861" cy="3522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제목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7E8495-9B37-4D6E-BD52-E303A4078CF8}"/>
              </a:ext>
            </a:extLst>
          </p:cNvPr>
          <p:cNvSpPr/>
          <p:nvPr/>
        </p:nvSpPr>
        <p:spPr>
          <a:xfrm rot="5400000">
            <a:off x="2721975" y="6024882"/>
            <a:ext cx="352249" cy="366124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7BD1D-F23C-42D2-A788-C8911776F41D}"/>
              </a:ext>
            </a:extLst>
          </p:cNvPr>
          <p:cNvSpPr txBox="1"/>
          <p:nvPr/>
        </p:nvSpPr>
        <p:spPr>
          <a:xfrm>
            <a:off x="1382924" y="59127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87597-271A-4862-BF8B-3A05CE7A3BBE}"/>
              </a:ext>
            </a:extLst>
          </p:cNvPr>
          <p:cNvSpPr txBox="1"/>
          <p:nvPr/>
        </p:nvSpPr>
        <p:spPr>
          <a:xfrm>
            <a:off x="502398" y="230302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245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382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조직도 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사용자에게 보여지는 조직도 메인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16994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보여지는 조직도 메뉴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조직도가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조직은 내 회사의 하단 부분에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41081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로그인 했을 경우 보여지는 조직도 메뉴 화면은 조직도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즐겨찾기까지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존재한다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열기를 클릭하면 조직도가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조직은 내 회사의 하단 부분에 출력되어 보여진다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262764" y="217528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57788CF-262F-4EDD-B073-05D902159E83}"/>
              </a:ext>
            </a:extLst>
          </p:cNvPr>
          <p:cNvGrpSpPr/>
          <p:nvPr/>
        </p:nvGrpSpPr>
        <p:grpSpPr>
          <a:xfrm>
            <a:off x="2035665" y="2266133"/>
            <a:ext cx="3174224" cy="3969514"/>
            <a:chOff x="2035665" y="2266133"/>
            <a:chExt cx="3174224" cy="396951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EA24620-14AC-45E6-9244-95CB4CC6F84A}"/>
                </a:ext>
              </a:extLst>
            </p:cNvPr>
            <p:cNvSpPr/>
            <p:nvPr/>
          </p:nvSpPr>
          <p:spPr>
            <a:xfrm>
              <a:off x="2035665" y="2266133"/>
              <a:ext cx="1535039" cy="396951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73C255-A47C-44C2-9DEB-3654313C8259}"/>
                </a:ext>
              </a:extLst>
            </p:cNvPr>
            <p:cNvSpPr txBox="1"/>
            <p:nvPr/>
          </p:nvSpPr>
          <p:spPr>
            <a:xfrm>
              <a:off x="2506905" y="2475414"/>
              <a:ext cx="2450617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2EF21B-4EC3-4DCB-B8E1-A4603F4DB243}"/>
                </a:ext>
              </a:extLst>
            </p:cNvPr>
            <p:cNvSpPr txBox="1"/>
            <p:nvPr/>
          </p:nvSpPr>
          <p:spPr>
            <a:xfrm>
              <a:off x="2848526" y="2895102"/>
              <a:ext cx="2361363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CE71589-CB6F-4799-98B6-8E64CD87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2920414"/>
              <a:ext cx="179747" cy="179747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74BE97-30A8-4A63-9E95-7AF4B393F21E}"/>
                </a:ext>
              </a:extLst>
            </p:cNvPr>
            <p:cNvCxnSpPr>
              <a:cxnSpLocks/>
            </p:cNvCxnSpPr>
            <p:nvPr/>
          </p:nvCxnSpPr>
          <p:spPr>
            <a:xfrm>
              <a:off x="2409971" y="2650165"/>
              <a:ext cx="0" cy="17443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E2E9681-7CAC-4933-AE1A-DD8A4F09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79" y="2419745"/>
              <a:ext cx="324784" cy="32478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D15FB49-FEE9-48B7-A22B-D519F858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33" y="4806113"/>
              <a:ext cx="324784" cy="3247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080BF11-77C7-4201-A2F7-EEAB7C71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01" y="3268278"/>
              <a:ext cx="179747" cy="17974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1189AB-3CCC-49E7-A39B-DFFD3960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606052"/>
              <a:ext cx="179747" cy="17974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6B5C333-6939-49D4-8A68-97855200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930889"/>
              <a:ext cx="179747" cy="17974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6A4BECB-911F-4580-B7BE-F79337A5C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4260620"/>
              <a:ext cx="179747" cy="179747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A658EB-BF29-4016-91ED-265EA73A7BF7}"/>
                </a:ext>
              </a:extLst>
            </p:cNvPr>
            <p:cNvCxnSpPr/>
            <p:nvPr/>
          </p:nvCxnSpPr>
          <p:spPr>
            <a:xfrm>
              <a:off x="2409971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F6AD2BD-FDEB-4B3D-8BEA-A7BE1A58C828}"/>
                </a:ext>
              </a:extLst>
            </p:cNvPr>
            <p:cNvCxnSpPr/>
            <p:nvPr/>
          </p:nvCxnSpPr>
          <p:spPr>
            <a:xfrm>
              <a:off x="2411450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D38C79A-69E0-4DFE-B0F8-A890D239F6E5}"/>
                </a:ext>
              </a:extLst>
            </p:cNvPr>
            <p:cNvCxnSpPr/>
            <p:nvPr/>
          </p:nvCxnSpPr>
          <p:spPr>
            <a:xfrm>
              <a:off x="2404052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3D5D1B9-EBD6-43DC-91D2-BAEBAD729696}"/>
                </a:ext>
              </a:extLst>
            </p:cNvPr>
            <p:cNvCxnSpPr/>
            <p:nvPr/>
          </p:nvCxnSpPr>
          <p:spPr>
            <a:xfrm>
              <a:off x="2412929" y="402530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72A3091-7ACF-42E5-AE48-ADFD46BFE72E}"/>
                </a:ext>
              </a:extLst>
            </p:cNvPr>
            <p:cNvCxnSpPr/>
            <p:nvPr/>
          </p:nvCxnSpPr>
          <p:spPr>
            <a:xfrm>
              <a:off x="2414406" y="4390768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1844927" y="21532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9AFBC9-9989-4F91-AB46-F221B93FFC99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883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3532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부서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사용자에게 보여지는 조직도 부서 목록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15608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이름이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부서를 클릭하면 해당 부서 사원 목록이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AEDA444-6D63-49EB-A4CA-089A2B210FC4}"/>
              </a:ext>
            </a:extLst>
          </p:cNvPr>
          <p:cNvGrpSpPr/>
          <p:nvPr/>
        </p:nvGrpSpPr>
        <p:grpSpPr>
          <a:xfrm>
            <a:off x="2036347" y="2263411"/>
            <a:ext cx="3223143" cy="3969514"/>
            <a:chOff x="3712294" y="2266133"/>
            <a:chExt cx="3223143" cy="396951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8A633A1-2526-40D9-8EDA-F01042552C46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235F11F-AA9D-4DEF-B69B-7C17E6A96077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7B460D-8DCD-4A71-AF4C-DB8507A0CA82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657D026-0194-4EA8-9946-CEAE7BB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2A69DFB-C832-4104-8C38-04E246C524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67AB870-D9D0-48D3-A245-4A6EDBC5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00B4612D-CA94-4859-AEB6-281628A4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FB1BB5C-1B2A-404A-95D3-B57CB731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42A4F64-2EA2-4021-95C0-58DCCAD0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13C6059-B34B-4B5A-9B40-887B1709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98A7C43-EEF8-4364-941A-402E71C9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AB70EB-C582-41B4-A114-53476A95634B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831FCFD-72DE-46AF-91E1-292C645D353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C7CE5C9-827E-4E22-B4A1-7FD7EE298864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F58B9D0-70B0-4834-B104-C70FE7E94A62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F2721E4-2FF0-4F76-8A76-0DE7B3F0259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268A6CB-EAA9-44CA-A1E0-D4E26B58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4575BB7-C6E6-4C17-A14A-78E6C1674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84BA5D-2A3F-4FCA-81EE-09C36D673CBA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1EFCCD88-EE3D-4682-B0B6-EDBFF780A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72A3386-C850-41B8-8AC4-48FA1276C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17BE29-6994-4862-B7B6-1A29DC51F3FA}"/>
              </a:ext>
            </a:extLst>
          </p:cNvPr>
          <p:cNvSpPr txBox="1"/>
          <p:nvPr/>
        </p:nvSpPr>
        <p:spPr>
          <a:xfrm>
            <a:off x="2276403" y="34221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19DDB-067A-4A7B-BCCA-0277AFAF52E2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47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429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사원 네임카드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즐겨찾기가</a:t>
                      </a:r>
                      <a:r>
                        <a:rPr lang="ko-KR" altLang="en-US" sz="1100" b="1" dirty="0"/>
                        <a:t> 등록된 사원 네임카드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59774"/>
              </p:ext>
            </p:extLst>
          </p:nvPr>
        </p:nvGraphicFramePr>
        <p:xfrm>
          <a:off x="8512043" y="0"/>
          <a:ext cx="3679958" cy="4049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목록에서 사원 이름을 선택할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이름을 선택하면 해당 사원의 정보가 담긴 네임카드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네임카드 내의 메일 보내기와 쪽지 보내기 버튼을 이용해 해당 사원에게 바로 메일과 쪽지를 전송할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41081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사원의 정보가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8386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등록을 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4359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출력된 사원 목록에서 원하는 사원을 선택해서 클릭하면 해당 사원의 정보가 담긴 네임카드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네임카드에는 사원 사진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메일주소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개인번호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내선번호의 정보를 담고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하단 부분에 메일 보내기와 쪽지 보내기 버튼을 이용해 해당 사원에게 바로 메일과 쪽지를 전송할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상단의 별 모양의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클릭하여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AEDA444-6D63-49EB-A4CA-089A2B210FC4}"/>
              </a:ext>
            </a:extLst>
          </p:cNvPr>
          <p:cNvGrpSpPr/>
          <p:nvPr/>
        </p:nvGrpSpPr>
        <p:grpSpPr>
          <a:xfrm>
            <a:off x="2036347" y="2263411"/>
            <a:ext cx="3223143" cy="3969514"/>
            <a:chOff x="3712294" y="2266133"/>
            <a:chExt cx="3223143" cy="396951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8A633A1-2526-40D9-8EDA-F01042552C46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235F11F-AA9D-4DEF-B69B-7C17E6A96077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7B460D-8DCD-4A71-AF4C-DB8507A0CA82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657D026-0194-4EA8-9946-CEAE7BB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2A69DFB-C832-4104-8C38-04E246C524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67AB870-D9D0-48D3-A245-4A6EDBC5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00B4612D-CA94-4859-AEB6-281628A4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FB1BB5C-1B2A-404A-95D3-B57CB731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42A4F64-2EA2-4021-95C0-58DCCAD0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13C6059-B34B-4B5A-9B40-887B1709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98A7C43-EEF8-4364-941A-402E71C9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AB70EB-C582-41B4-A114-53476A95634B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831FCFD-72DE-46AF-91E1-292C645D353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C7CE5C9-827E-4E22-B4A1-7FD7EE298864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F58B9D0-70B0-4834-B104-C70FE7E94A62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F2721E4-2FF0-4F76-8A76-0DE7B3F0259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268A6CB-EAA9-44CA-A1E0-D4E26B58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4575BB7-C6E6-4C17-A14A-78E6C1674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84BA5D-2A3F-4FCA-81EE-09C36D673CBA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1EFCCD88-EE3D-4682-B0B6-EDBFF780A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72A3386-C850-41B8-8AC4-48FA1276C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17BE29-6994-4862-B7B6-1A29DC51F3FA}"/>
              </a:ext>
            </a:extLst>
          </p:cNvPr>
          <p:cNvSpPr txBox="1"/>
          <p:nvPr/>
        </p:nvSpPr>
        <p:spPr>
          <a:xfrm>
            <a:off x="2640462" y="353828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5C67C0-542A-4BEA-AE00-C84981B5C968}"/>
              </a:ext>
            </a:extLst>
          </p:cNvPr>
          <p:cNvSpPr txBox="1"/>
          <p:nvPr/>
        </p:nvSpPr>
        <p:spPr>
          <a:xfrm>
            <a:off x="4020121" y="270909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40FDB5-159A-4908-9A6F-8ECDFBF22F2C}"/>
              </a:ext>
            </a:extLst>
          </p:cNvPr>
          <p:cNvGrpSpPr/>
          <p:nvPr/>
        </p:nvGrpSpPr>
        <p:grpSpPr>
          <a:xfrm>
            <a:off x="4292890" y="3025559"/>
            <a:ext cx="3122518" cy="1958325"/>
            <a:chOff x="4292890" y="3025559"/>
            <a:chExt cx="3122518" cy="19583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0466520-FBB5-4CA0-A424-77893290704F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1795C6B9-F96D-49DC-95D7-9D792181E5DF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B07241F7-CE11-4A3E-8EE4-B97E869A7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867" y="3148093"/>
                <a:ext cx="734731" cy="821902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8306F44-28D0-40A2-95B3-2F8DD9D15246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 팀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 err="1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어피치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대리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apeach@groub.com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010-1234-1234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내선번호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070-1234-5678</a:t>
                </a: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08E9FB3-52F4-43EE-8F34-D8A502143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9957" y="4320517"/>
                <a:ext cx="170769" cy="194821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F2EEF626-7D93-4083-906E-F48D9D42C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D1419D4-2C46-451E-B259-75DA2F28EF3F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★</a:t>
                </a:r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DF20C276-9464-4DA2-9963-1A20148EDD21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D4323B3B-3366-4BD9-9873-3CBBAFDBFF14}"/>
                  </a:ext>
                </a:extLst>
              </p:cNvPr>
              <p:cNvSpPr/>
              <p:nvPr/>
            </p:nvSpPr>
            <p:spPr>
              <a:xfrm>
                <a:off x="5750338" y="4328604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 보내기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E8915D-0B0B-43FC-98CD-4DABC42B19F4}"/>
                </a:ext>
              </a:extLst>
            </p:cNvPr>
            <p:cNvSpPr txBox="1"/>
            <p:nvPr/>
          </p:nvSpPr>
          <p:spPr>
            <a:xfrm>
              <a:off x="4292890" y="399530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0AA56AF-3763-43DC-B5C8-2BFD153E9F8D}"/>
              </a:ext>
            </a:extLst>
          </p:cNvPr>
          <p:cNvSpPr txBox="1"/>
          <p:nvPr/>
        </p:nvSpPr>
        <p:spPr>
          <a:xfrm>
            <a:off x="5270431" y="27180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80FEA12-7BAE-42DD-9E19-B8D363B4BD5D}"/>
              </a:ext>
            </a:extLst>
          </p:cNvPr>
          <p:cNvSpPr txBox="1"/>
          <p:nvPr/>
        </p:nvSpPr>
        <p:spPr>
          <a:xfrm>
            <a:off x="6614691" y="27178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A59D7-CF27-4979-96E3-BDAC17E23897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16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72008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사원 네임카드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즐겨찾기가</a:t>
                      </a:r>
                      <a:r>
                        <a:rPr lang="ko-KR" altLang="en-US" sz="1100" b="1" dirty="0"/>
                        <a:t> 해제된 사원 네임카드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 수 있는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별 모양의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한번 누르면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두번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해제가 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 화면은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해제가 된 상태이다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FFB582-B65F-469A-AD57-007A84632C3A}"/>
              </a:ext>
            </a:extLst>
          </p:cNvPr>
          <p:cNvGrpSpPr/>
          <p:nvPr/>
        </p:nvGrpSpPr>
        <p:grpSpPr>
          <a:xfrm>
            <a:off x="2036347" y="2263411"/>
            <a:ext cx="3223143" cy="3969514"/>
            <a:chOff x="3712294" y="2266133"/>
            <a:chExt cx="3223143" cy="3969514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7F9C2FC-54DE-46CB-B1A8-BD00B529270B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2DCC98-DFB8-4ACA-912C-1252FD8FF14F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656D6E-5DC7-4240-84DC-50A38E22E0E7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642CCF7-A5A9-4F96-9ADA-0668E3BD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3630BB4-135D-4F35-B8A2-3ED12319012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F4CC627C-9FF6-4019-BB47-3D9995E9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C9E1D5E-ECD0-4518-A9E5-A4C96C2D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068DD9C7-C867-4C8B-93E7-80945CF5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EA50458-A277-4138-925F-4AB6B7B3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CC93A30-082A-4A92-B75B-60F9E7D2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2AD1DBA-4726-4EC5-A5B0-9B870502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A38F3A9-8042-4D38-994E-407833C5D1C7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DA82A81-7E0C-417D-9DBD-08CF312E782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43CFDCF-6A71-47F4-BF68-F6FFC096279B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8F84D2C-6013-4CA1-908B-81BC4A97F1BC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C1AD9A8-3C87-4959-B604-B0F3C1D2276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4F28A7-D79C-41F2-A6D0-6FD34ECAA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D4DACE60-3AC6-4C73-B72B-0457BF1FF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869C7E-8B56-4345-8D57-829DA626DDDF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B0F7267-F61C-432F-A709-C68604C39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A47574F8-FEB1-4F34-848D-E953B6B92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89DA6E-D6CD-4F51-91A3-FDE59A72578F}"/>
              </a:ext>
            </a:extLst>
          </p:cNvPr>
          <p:cNvGrpSpPr/>
          <p:nvPr/>
        </p:nvGrpSpPr>
        <p:grpSpPr>
          <a:xfrm>
            <a:off x="4447824" y="3025559"/>
            <a:ext cx="2967584" cy="1958325"/>
            <a:chOff x="4447824" y="3025559"/>
            <a:chExt cx="2967584" cy="19583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D1881E-2C71-4379-831C-F547E4BA7444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7D42725B-B8B3-4C40-8812-15E7CA140E29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1791B55-C486-4CEA-82B1-48ECCB30CF2E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 팀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라이언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차장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ryan@groub.com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010-5678-5678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내선번호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070-1234-7890</a:t>
                </a: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272FA234-B0E1-4C43-8692-6A1205F39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9957" y="4320517"/>
                <a:ext cx="170769" cy="19482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D65933A2-075D-4639-9F6C-98522D2D6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05BB037-1AEA-48E0-93FD-50CC11A2CB0F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☆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7DBF7BF1-83E7-4530-9F5A-73E85C5B594C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D9868198-C25B-40C3-815B-B671D4397A57}"/>
                  </a:ext>
                </a:extLst>
              </p:cNvPr>
              <p:cNvSpPr/>
              <p:nvPr/>
            </p:nvSpPr>
            <p:spPr>
              <a:xfrm>
                <a:off x="5750338" y="4328604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 보내기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A6A008-1C7E-4CA2-99D1-7D535009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r="6986"/>
            <a:stretch/>
          </p:blipFill>
          <p:spPr>
            <a:xfrm>
              <a:off x="4638960" y="3191879"/>
              <a:ext cx="734335" cy="81453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F662EBF-C8BB-45F4-9445-9F60BD3F3296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465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2317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외부 조직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외부 조직도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78393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외부 조직을 확인할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회사별로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정보가 네임카드 형식으로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72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외부조직 폴더에 회사별로 조직원이 담겨있다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조직원 이름을 클릭하면 내 회사 네임카드처럼 외부 조직 구성원 네임카드가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정보가 담겨있고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추가하거나 해제할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EA24620-14AC-45E6-9244-95CB4CC6F84A}"/>
              </a:ext>
            </a:extLst>
          </p:cNvPr>
          <p:cNvSpPr/>
          <p:nvPr/>
        </p:nvSpPr>
        <p:spPr>
          <a:xfrm>
            <a:off x="2035665" y="2266133"/>
            <a:ext cx="1535039" cy="3969514"/>
          </a:xfrm>
          <a:prstGeom prst="rect">
            <a:avLst/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3C255-A47C-44C2-9DEB-3654313C8259}"/>
              </a:ext>
            </a:extLst>
          </p:cNvPr>
          <p:cNvSpPr txBox="1"/>
          <p:nvPr/>
        </p:nvSpPr>
        <p:spPr>
          <a:xfrm>
            <a:off x="2506905" y="2475414"/>
            <a:ext cx="24506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그루브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EF21B-4EC3-4DCB-B8E1-A4603F4DB243}"/>
              </a:ext>
            </a:extLst>
          </p:cNvPr>
          <p:cNvSpPr txBox="1"/>
          <p:nvPr/>
        </p:nvSpPr>
        <p:spPr>
          <a:xfrm>
            <a:off x="2828744" y="3249142"/>
            <a:ext cx="236136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푸르댕댕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대덕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</a:t>
            </a: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E2E9681-7CAC-4933-AE1A-DD8A4F0920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00" y1="30833" x2="20000" y2="3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79" y="2419745"/>
            <a:ext cx="324784" cy="32478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D15FB49-FEE9-48B7-A22B-D519F858B4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00" y1="30833" x2="20000" y2="3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33" y="2794433"/>
            <a:ext cx="324784" cy="3247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6A4BECB-911F-4580-B7BE-F79337A5C2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3" y="4107889"/>
            <a:ext cx="179747" cy="17974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CBF28D7-5E20-4D8B-9EE2-309E8D59BD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3" y="3280622"/>
            <a:ext cx="179747" cy="179747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5415665-D5F8-4771-83A7-D08AFDFE268B}"/>
              </a:ext>
            </a:extLst>
          </p:cNvPr>
          <p:cNvCxnSpPr>
            <a:cxnSpLocks/>
          </p:cNvCxnSpPr>
          <p:nvPr/>
        </p:nvCxnSpPr>
        <p:spPr>
          <a:xfrm flipH="1">
            <a:off x="2394121" y="3061173"/>
            <a:ext cx="4444" cy="11382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4A6D3F3-E90E-4F0D-9BCC-3C2C44708C46}"/>
              </a:ext>
            </a:extLst>
          </p:cNvPr>
          <p:cNvCxnSpPr/>
          <p:nvPr/>
        </p:nvCxnSpPr>
        <p:spPr>
          <a:xfrm>
            <a:off x="2398565" y="3390815"/>
            <a:ext cx="16239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14DE092-AB87-4F38-95C1-B4DF0321DEB3}"/>
              </a:ext>
            </a:extLst>
          </p:cNvPr>
          <p:cNvCxnSpPr/>
          <p:nvPr/>
        </p:nvCxnSpPr>
        <p:spPr>
          <a:xfrm>
            <a:off x="2394121" y="4199375"/>
            <a:ext cx="16239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FB4D6E6E-3408-4E4E-919F-DD48D62F736A}"/>
              </a:ext>
            </a:extLst>
          </p:cNvPr>
          <p:cNvCxnSpPr>
            <a:cxnSpLocks/>
          </p:cNvCxnSpPr>
          <p:nvPr/>
        </p:nvCxnSpPr>
        <p:spPr>
          <a:xfrm flipH="1">
            <a:off x="2754034" y="3446083"/>
            <a:ext cx="2822" cy="48795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41D1000-D9AD-4A78-B4C0-539C64D61173}"/>
              </a:ext>
            </a:extLst>
          </p:cNvPr>
          <p:cNvCxnSpPr>
            <a:cxnSpLocks/>
          </p:cNvCxnSpPr>
          <p:nvPr/>
        </p:nvCxnSpPr>
        <p:spPr>
          <a:xfrm flipV="1">
            <a:off x="2749321" y="3932164"/>
            <a:ext cx="103465" cy="13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CB0D6C7-7789-43EE-9D44-1F90DF36160B}"/>
              </a:ext>
            </a:extLst>
          </p:cNvPr>
          <p:cNvSpPr txBox="1"/>
          <p:nvPr/>
        </p:nvSpPr>
        <p:spPr>
          <a:xfrm>
            <a:off x="2872505" y="3454881"/>
            <a:ext cx="2361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브라운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코니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레너드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5206AFF-6D4D-494B-A072-F155E99CDEF0}"/>
              </a:ext>
            </a:extLst>
          </p:cNvPr>
          <p:cNvCxnSpPr>
            <a:cxnSpLocks/>
          </p:cNvCxnSpPr>
          <p:nvPr/>
        </p:nvCxnSpPr>
        <p:spPr>
          <a:xfrm flipV="1">
            <a:off x="2758842" y="3748806"/>
            <a:ext cx="103465" cy="13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472F00-C705-4861-8FB0-7CB6C6B01EDA}"/>
              </a:ext>
            </a:extLst>
          </p:cNvPr>
          <p:cNvCxnSpPr>
            <a:cxnSpLocks/>
          </p:cNvCxnSpPr>
          <p:nvPr/>
        </p:nvCxnSpPr>
        <p:spPr>
          <a:xfrm flipV="1">
            <a:off x="2761221" y="3551157"/>
            <a:ext cx="103465" cy="13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8BE665D-6821-41DB-A3E2-D88E7F5EDF88}"/>
              </a:ext>
            </a:extLst>
          </p:cNvPr>
          <p:cNvGrpSpPr/>
          <p:nvPr/>
        </p:nvGrpSpPr>
        <p:grpSpPr>
          <a:xfrm>
            <a:off x="4447824" y="3025559"/>
            <a:ext cx="2967584" cy="1958325"/>
            <a:chOff x="4447824" y="3025559"/>
            <a:chExt cx="2967584" cy="195832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628561A-43E2-4700-9834-D6D426C5D987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A0867C4C-0BFD-4FF6-A720-7C7D3885015F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7825704-0593-4391-8902-5099D8721503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푸르댕댕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브라운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주임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brown@bluedaeng.co.kr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010-2468-2468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92BD20B0-2605-4392-9638-F2AC2BBFA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889DD0B-771D-4E0E-B6F9-8EAC8666DE28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☆</a:t>
                </a: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98E86CD5-3AAD-45B2-B3F1-C50C45152243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A95791BD-7530-4039-B410-0075F1D9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" r="2633"/>
            <a:stretch/>
          </p:blipFill>
          <p:spPr>
            <a:xfrm>
              <a:off x="4649210" y="3192393"/>
              <a:ext cx="732473" cy="81397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2297572" y="30596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327F-E7E5-4E30-A6A7-3E0DF32EE591}"/>
              </a:ext>
            </a:extLst>
          </p:cNvPr>
          <p:cNvSpPr txBox="1"/>
          <p:nvPr/>
        </p:nvSpPr>
        <p:spPr>
          <a:xfrm>
            <a:off x="4039374" y="28603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E2DF4-6227-40E4-8629-F3E70EFEDB3C}"/>
              </a:ext>
            </a:extLst>
          </p:cNvPr>
          <p:cNvSpPr txBox="1"/>
          <p:nvPr/>
        </p:nvSpPr>
        <p:spPr>
          <a:xfrm>
            <a:off x="6503558" y="289732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6244B3-1138-4D99-B4D0-920E955C162E}"/>
              </a:ext>
            </a:extLst>
          </p:cNvPr>
          <p:cNvSpPr txBox="1"/>
          <p:nvPr/>
        </p:nvSpPr>
        <p:spPr>
          <a:xfrm>
            <a:off x="11735315" y="516438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1892837" y="26578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761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D203822-11FA-4CE5-A686-8A6171AEDF8B}"/>
              </a:ext>
            </a:extLst>
          </p:cNvPr>
          <p:cNvGrpSpPr/>
          <p:nvPr/>
        </p:nvGrpSpPr>
        <p:grpSpPr>
          <a:xfrm>
            <a:off x="2071072" y="2299018"/>
            <a:ext cx="5608620" cy="3936628"/>
            <a:chOff x="1824529" y="799073"/>
            <a:chExt cx="5564090" cy="548170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2CB1341-6011-41A3-91DC-D56ACBC65689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2925B9-0C72-464D-B047-4467B26F1315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명함 인식 </a:t>
              </a:r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직접 입력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3286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외부 조직 추가</a:t>
                      </a:r>
                      <a:r>
                        <a:rPr lang="en-US" altLang="ko-KR" sz="1100" b="1" dirty="0"/>
                        <a:t> – </a:t>
                      </a:r>
                      <a:r>
                        <a:rPr lang="ko-KR" altLang="en-US" sz="1100" b="1" dirty="0"/>
                        <a:t>명함 인식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명함 인식을 통한 외부 조직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754803"/>
              </p:ext>
            </p:extLst>
          </p:nvPr>
        </p:nvGraphicFramePr>
        <p:xfrm>
          <a:off x="8512043" y="0"/>
          <a:ext cx="3679958" cy="4839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 추가 버튼을 통해 외부 인사 정보를 등록할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명함 인식을 통해 등록하는 방법과 직접 입력하는 방법을 선택할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명함 인식된 파일을 직접 올려서 등록할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카메라를 통해 인식시켜 등록할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00709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인식이 성공하면 네임카드 하단에 안내 문구가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002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인식된 정보들은 네임카드 형식에 맞게 업로드됨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72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외부 조직도 폴더에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428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 추가를 열면 명함 인식을 통해 추가할 수 있는 방법과 직접 입력할 수 있는 방식 두가지를 선택할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명함 인식 방법에는 이미 인식된 파일을 업로드하는 방법과 내장된 카메라를 통해 직접 명함을 인식하는 방법 두가지가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인식된 정보는 네임카드 형식에 맞는 정보들이 업로드 되고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외부 조직도 해당 인사의 정보를 추가할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628561A-43E2-4700-9834-D6D426C5D987}"/>
              </a:ext>
            </a:extLst>
          </p:cNvPr>
          <p:cNvGrpSpPr/>
          <p:nvPr/>
        </p:nvGrpSpPr>
        <p:grpSpPr>
          <a:xfrm>
            <a:off x="3447160" y="2848818"/>
            <a:ext cx="2967584" cy="1955587"/>
            <a:chOff x="5351395" y="2990805"/>
            <a:chExt cx="2967584" cy="1955587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A0867C4C-0BFD-4FF6-A720-7C7D3885015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825704-0593-4391-8902-5099D8721503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푸르댕댕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코니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cony@bluedaeng.co.kr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010-1111-2222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0479886-9C3B-49E8-B630-06DB45B8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27" y="3012401"/>
            <a:ext cx="753970" cy="81398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D08CC7-B0F9-4679-9D7F-ACDFD2880F8F}"/>
              </a:ext>
            </a:extLst>
          </p:cNvPr>
          <p:cNvGrpSpPr/>
          <p:nvPr/>
        </p:nvGrpSpPr>
        <p:grpSpPr>
          <a:xfrm>
            <a:off x="3447158" y="4975325"/>
            <a:ext cx="4175814" cy="1094815"/>
            <a:chOff x="4447824" y="4474996"/>
            <a:chExt cx="4175814" cy="10948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7C1B11-04FA-4552-BE6A-3A77094E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824" y="5252388"/>
              <a:ext cx="257799" cy="257799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B44DC2D-863B-42F4-94AC-45E640F97552}"/>
                </a:ext>
              </a:extLst>
            </p:cNvPr>
            <p:cNvGrpSpPr/>
            <p:nvPr/>
          </p:nvGrpSpPr>
          <p:grpSpPr>
            <a:xfrm>
              <a:off x="4463766" y="4914489"/>
              <a:ext cx="2835204" cy="216377"/>
              <a:chOff x="4462745" y="4804675"/>
              <a:chExt cx="2835204" cy="21637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D097C2E-E333-48EA-8AE2-84E8A3B92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2745" y="4804675"/>
                <a:ext cx="201486" cy="201486"/>
              </a:xfrm>
              <a:prstGeom prst="rect">
                <a:avLst/>
              </a:prstGeom>
            </p:spPr>
          </p:pic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7316ACC6-3066-49EA-8FD6-B487166DEFBE}"/>
                  </a:ext>
                </a:extLst>
              </p:cNvPr>
              <p:cNvSpPr/>
              <p:nvPr/>
            </p:nvSpPr>
            <p:spPr>
              <a:xfrm>
                <a:off x="4722006" y="4810458"/>
                <a:ext cx="1930236" cy="21059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dirty="0" err="1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푸르댕댕</a:t>
                </a:r>
                <a:r>
                  <a:rPr lang="en-US" altLang="ko-KR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_</a:t>
                </a:r>
                <a:r>
                  <a:rPr lang="ko-KR" altLang="en-US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코니</a:t>
                </a:r>
                <a:r>
                  <a:rPr lang="en-US" altLang="ko-KR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_</a:t>
                </a:r>
                <a:r>
                  <a:rPr lang="ko-KR" altLang="en-US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대리</a:t>
                </a:r>
                <a:r>
                  <a:rPr lang="en-US" altLang="ko-KR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.jpg</a:t>
                </a:r>
                <a:endParaRPr lang="ko-KR" altLang="en-US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54EEDD9-DC27-4C97-9ECC-5EE0BAF3A895}"/>
                  </a:ext>
                </a:extLst>
              </p:cNvPr>
              <p:cNvSpPr/>
              <p:nvPr/>
            </p:nvSpPr>
            <p:spPr>
              <a:xfrm>
                <a:off x="6705634" y="4804675"/>
                <a:ext cx="592315" cy="210594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업로드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07376C-0F25-422A-9867-DF03B127B29A}"/>
                </a:ext>
              </a:extLst>
            </p:cNvPr>
            <p:cNvSpPr/>
            <p:nvPr/>
          </p:nvSpPr>
          <p:spPr>
            <a:xfrm>
              <a:off x="4447824" y="4474996"/>
              <a:ext cx="2817974" cy="307449"/>
            </a:xfrm>
            <a:prstGeom prst="rect">
              <a:avLst/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56FB51F-5555-4A3D-A13B-E10ACD100881}"/>
                </a:ext>
              </a:extLst>
            </p:cNvPr>
            <p:cNvGrpSpPr/>
            <p:nvPr/>
          </p:nvGrpSpPr>
          <p:grpSpPr>
            <a:xfrm>
              <a:off x="5333421" y="4495737"/>
              <a:ext cx="3290217" cy="263474"/>
              <a:chOff x="5388702" y="4435739"/>
              <a:chExt cx="3290217" cy="263474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A77A92F-5A26-43F2-B647-A0B50538A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702" y="4435739"/>
                <a:ext cx="246222" cy="24622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8C935D3-C322-42DA-95A0-AD4E64D984E7}"/>
                  </a:ext>
                </a:extLst>
              </p:cNvPr>
              <p:cNvSpPr txBox="1"/>
              <p:nvPr/>
            </p:nvSpPr>
            <p:spPr>
              <a:xfrm>
                <a:off x="5600103" y="4452992"/>
                <a:ext cx="30788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인식 성공</a:t>
                </a:r>
                <a:r>
                  <a:rPr lang="en-US" altLang="ko-KR" sz="1000" dirty="0">
                    <a:solidFill>
                      <a:schemeClr val="tx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! 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92D1C4-C49D-42B6-9CA9-E076202FD9F1}"/>
                </a:ext>
              </a:extLst>
            </p:cNvPr>
            <p:cNvSpPr txBox="1"/>
            <p:nvPr/>
          </p:nvSpPr>
          <p:spPr>
            <a:xfrm>
              <a:off x="4705622" y="5231257"/>
              <a:ext cx="2593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사진을 직접 찍어 인식</a:t>
              </a:r>
              <a:endParaRPr lang="en-US" altLang="ko-KR" sz="9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7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7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카메라 아이콘을 눌러 카메라를 활성화 시키세요</a:t>
              </a:r>
              <a:r>
                <a:rPr lang="en-US" altLang="ko-KR" sz="7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.)</a:t>
              </a:r>
              <a:endParaRPr lang="ko-KR" altLang="en-US" sz="7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13DBD6F-1181-4E17-81F7-C914409B8E69}"/>
              </a:ext>
            </a:extLst>
          </p:cNvPr>
          <p:cNvSpPr/>
          <p:nvPr/>
        </p:nvSpPr>
        <p:spPr>
          <a:xfrm>
            <a:off x="4569506" y="4470336"/>
            <a:ext cx="525828" cy="22329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32F090-307C-42CD-ADD2-7E7E925F1228}"/>
              </a:ext>
            </a:extLst>
          </p:cNvPr>
          <p:cNvGrpSpPr/>
          <p:nvPr/>
        </p:nvGrpSpPr>
        <p:grpSpPr>
          <a:xfrm>
            <a:off x="3606686" y="2963289"/>
            <a:ext cx="2302406" cy="1336126"/>
            <a:chOff x="4607352" y="2592353"/>
            <a:chExt cx="2302406" cy="133612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87767A-FA20-4F8E-8CFB-A4694F182288}"/>
                </a:ext>
              </a:extLst>
            </p:cNvPr>
            <p:cNvSpPr/>
            <p:nvPr/>
          </p:nvSpPr>
          <p:spPr>
            <a:xfrm>
              <a:off x="5561546" y="2689656"/>
              <a:ext cx="525828" cy="190478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9DA0E1E-4A4A-49EF-A12B-AB3570ED95E0}"/>
                </a:ext>
              </a:extLst>
            </p:cNvPr>
            <p:cNvSpPr/>
            <p:nvPr/>
          </p:nvSpPr>
          <p:spPr>
            <a:xfrm>
              <a:off x="5570172" y="3097674"/>
              <a:ext cx="606340" cy="199105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3690F0D-996F-4A50-82FA-994E105BD92E}"/>
                </a:ext>
              </a:extLst>
            </p:cNvPr>
            <p:cNvSpPr/>
            <p:nvPr/>
          </p:nvSpPr>
          <p:spPr>
            <a:xfrm>
              <a:off x="5817422" y="3538192"/>
              <a:ext cx="1092336" cy="138534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B5994D6-B43B-47AF-B61C-16A23686B425}"/>
                </a:ext>
              </a:extLst>
            </p:cNvPr>
            <p:cNvSpPr/>
            <p:nvPr/>
          </p:nvSpPr>
          <p:spPr>
            <a:xfrm>
              <a:off x="5995824" y="3776338"/>
              <a:ext cx="775912" cy="152141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CAECC3D-6E7A-49B7-8F68-32E033CCB258}"/>
                </a:ext>
              </a:extLst>
            </p:cNvPr>
            <p:cNvSpPr/>
            <p:nvPr/>
          </p:nvSpPr>
          <p:spPr>
            <a:xfrm>
              <a:off x="4607352" y="2592353"/>
              <a:ext cx="834038" cy="907224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08691" y="297391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1774462" y="20716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327F-E7E5-4E30-A6A7-3E0DF32EE591}"/>
              </a:ext>
            </a:extLst>
          </p:cNvPr>
          <p:cNvSpPr txBox="1"/>
          <p:nvPr/>
        </p:nvSpPr>
        <p:spPr>
          <a:xfrm>
            <a:off x="2935351" y="52113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E2DF4-6227-40E4-8629-F3E70EFEDB3C}"/>
              </a:ext>
            </a:extLst>
          </p:cNvPr>
          <p:cNvSpPr txBox="1"/>
          <p:nvPr/>
        </p:nvSpPr>
        <p:spPr>
          <a:xfrm>
            <a:off x="2929551" y="56031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6244B3-1138-4D99-B4D0-920E955C162E}"/>
              </a:ext>
            </a:extLst>
          </p:cNvPr>
          <p:cNvSpPr txBox="1"/>
          <p:nvPr/>
        </p:nvSpPr>
        <p:spPr>
          <a:xfrm>
            <a:off x="2929551" y="473031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DFB259-9423-4BDB-8506-AE8FE64EC9D8}"/>
              </a:ext>
            </a:extLst>
          </p:cNvPr>
          <p:cNvSpPr txBox="1"/>
          <p:nvPr/>
        </p:nvSpPr>
        <p:spPr>
          <a:xfrm>
            <a:off x="4255529" y="252505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C4FD21D-30EE-4275-A0C5-52DBECC9BFD8}"/>
              </a:ext>
            </a:extLst>
          </p:cNvPr>
          <p:cNvSpPr txBox="1"/>
          <p:nvPr/>
        </p:nvSpPr>
        <p:spPr>
          <a:xfrm>
            <a:off x="4182782" y="42268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621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D203822-11FA-4CE5-A686-8A6171AEDF8B}"/>
              </a:ext>
            </a:extLst>
          </p:cNvPr>
          <p:cNvGrpSpPr/>
          <p:nvPr/>
        </p:nvGrpSpPr>
        <p:grpSpPr>
          <a:xfrm>
            <a:off x="2071072" y="2299018"/>
            <a:ext cx="5608620" cy="3936628"/>
            <a:chOff x="1824529" y="799073"/>
            <a:chExt cx="5564090" cy="548170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2CB1341-6011-41A3-91DC-D56ACBC65689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2925B9-0C72-464D-B047-4467B26F1315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명함 인식 </a:t>
              </a:r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 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직접 입력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5198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외부 조직 추가</a:t>
                      </a:r>
                      <a:r>
                        <a:rPr lang="en-US" altLang="ko-KR" sz="1100" b="1" dirty="0"/>
                        <a:t> – </a:t>
                      </a:r>
                      <a:r>
                        <a:rPr lang="ko-KR" altLang="en-US" sz="1100" b="1" dirty="0"/>
                        <a:t>직접 입력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직접 입력을 통한 외부 조직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74115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 입력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회사명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직급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주소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직접 입력할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파일을 업로드할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외부 조직 인사 정보에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007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 입력 버튼을 클릭하면 네임카드를 직접 작성할 수 있는 창이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주소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작성할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파일 업로드를 통해 사진 정보를 입력할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작성이 완료되면 저장 버튼을 이용하여 외부 조직 인사 정보에 추가할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628561A-43E2-4700-9834-D6D426C5D987}"/>
              </a:ext>
            </a:extLst>
          </p:cNvPr>
          <p:cNvGrpSpPr/>
          <p:nvPr/>
        </p:nvGrpSpPr>
        <p:grpSpPr>
          <a:xfrm>
            <a:off x="3447160" y="3175388"/>
            <a:ext cx="2967584" cy="1955587"/>
            <a:chOff x="5351395" y="2990805"/>
            <a:chExt cx="2967584" cy="1955587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A0867C4C-0BFD-4FF6-A720-7C7D3885015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825704-0593-4391-8902-5099D8721503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푸르댕댕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코니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cony@bluedaeng.co.kr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010-1111-2222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44DC2D-863B-42F4-94AC-45E640F97552}"/>
              </a:ext>
            </a:extLst>
          </p:cNvPr>
          <p:cNvGrpSpPr/>
          <p:nvPr/>
        </p:nvGrpSpPr>
        <p:grpSpPr>
          <a:xfrm>
            <a:off x="3471726" y="5396332"/>
            <a:ext cx="2835204" cy="216377"/>
            <a:chOff x="4462745" y="4804675"/>
            <a:chExt cx="2835204" cy="2163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097C2E-E333-48EA-8AE2-84E8A3B9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745" y="4804675"/>
              <a:ext cx="201486" cy="201486"/>
            </a:xfrm>
            <a:prstGeom prst="rect">
              <a:avLst/>
            </a:prstGeom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316ACC6-3066-49EA-8FD6-B487166DEFBE}"/>
                </a:ext>
              </a:extLst>
            </p:cNvPr>
            <p:cNvSpPr/>
            <p:nvPr/>
          </p:nvSpPr>
          <p:spPr>
            <a:xfrm>
              <a:off x="4722006" y="4810458"/>
              <a:ext cx="1930236" cy="21059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 파일을 업로드 해주세요</a:t>
              </a:r>
              <a:r>
                <a:rPr lang="en-US" altLang="ko-KR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9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54EEDD9-DC27-4C97-9ECC-5EE0BAF3A895}"/>
                </a:ext>
              </a:extLst>
            </p:cNvPr>
            <p:cNvSpPr/>
            <p:nvPr/>
          </p:nvSpPr>
          <p:spPr>
            <a:xfrm>
              <a:off x="6705634" y="4804675"/>
              <a:ext cx="592315" cy="210594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업로드</a:t>
              </a:r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13DBD6F-1181-4E17-81F7-C914409B8E69}"/>
              </a:ext>
            </a:extLst>
          </p:cNvPr>
          <p:cNvSpPr/>
          <p:nvPr/>
        </p:nvSpPr>
        <p:spPr>
          <a:xfrm>
            <a:off x="4569506" y="4796906"/>
            <a:ext cx="525828" cy="22329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1798786" y="200388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327F-E7E5-4E30-A6A7-3E0DF32EE591}"/>
              </a:ext>
            </a:extLst>
          </p:cNvPr>
          <p:cNvSpPr txBox="1"/>
          <p:nvPr/>
        </p:nvSpPr>
        <p:spPr>
          <a:xfrm>
            <a:off x="3075792" y="51677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D736EC4-F2E3-42F3-A2BC-BB04E37DCC58}"/>
              </a:ext>
            </a:extLst>
          </p:cNvPr>
          <p:cNvSpPr/>
          <p:nvPr/>
        </p:nvSpPr>
        <p:spPr>
          <a:xfrm>
            <a:off x="4586453" y="3387541"/>
            <a:ext cx="1188625" cy="167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회사명을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73C6D34-9C2E-4D66-937B-8A477C4C6736}"/>
              </a:ext>
            </a:extLst>
          </p:cNvPr>
          <p:cNvSpPr/>
          <p:nvPr/>
        </p:nvSpPr>
        <p:spPr>
          <a:xfrm>
            <a:off x="4586453" y="3783106"/>
            <a:ext cx="582480" cy="212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3DF0709-AD3B-4DB9-AFC3-A189B96CD560}"/>
              </a:ext>
            </a:extLst>
          </p:cNvPr>
          <p:cNvSpPr/>
          <p:nvPr/>
        </p:nvSpPr>
        <p:spPr>
          <a:xfrm>
            <a:off x="4828810" y="4205290"/>
            <a:ext cx="1045779" cy="1846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주소를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00B7B3E-808D-4437-A329-25397AC15239}"/>
              </a:ext>
            </a:extLst>
          </p:cNvPr>
          <p:cNvSpPr/>
          <p:nvPr/>
        </p:nvSpPr>
        <p:spPr>
          <a:xfrm>
            <a:off x="4999293" y="4452462"/>
            <a:ext cx="1045779" cy="1847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F13CF42-7939-4B2B-9BF1-FB5A14181AEB}"/>
              </a:ext>
            </a:extLst>
          </p:cNvPr>
          <p:cNvSpPr/>
          <p:nvPr/>
        </p:nvSpPr>
        <p:spPr>
          <a:xfrm>
            <a:off x="3647406" y="3353362"/>
            <a:ext cx="751192" cy="8159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4E70D7-625E-4BFB-9D70-323EFF9B9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87" y="3495997"/>
            <a:ext cx="568288" cy="5682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4188893" y="290016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E2DF4-6227-40E4-8629-F3E70EFEDB3C}"/>
              </a:ext>
            </a:extLst>
          </p:cNvPr>
          <p:cNvSpPr txBox="1"/>
          <p:nvPr/>
        </p:nvSpPr>
        <p:spPr>
          <a:xfrm>
            <a:off x="4113625" y="45460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6082DCE-FDA4-4141-8C5E-6F456492392E}"/>
              </a:ext>
            </a:extLst>
          </p:cNvPr>
          <p:cNvSpPr/>
          <p:nvPr/>
        </p:nvSpPr>
        <p:spPr>
          <a:xfrm>
            <a:off x="5192598" y="3781675"/>
            <a:ext cx="582480" cy="212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91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14470</TotalTime>
  <Words>12711</Words>
  <Application>Microsoft Office PowerPoint</Application>
  <PresentationFormat>와이드스크린</PresentationFormat>
  <Paragraphs>5358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20" baseType="lpstr">
      <vt:lpstr>나눔스퀘어 Light</vt:lpstr>
      <vt:lpstr>맑은 고딕</vt:lpstr>
      <vt:lpstr>나눔스퀘어 네오 Bold</vt:lpstr>
      <vt:lpstr>나눔스퀘어 네오 Heavy</vt:lpstr>
      <vt:lpstr>나눔스퀘어 Bold</vt:lpstr>
      <vt:lpstr>나눔스퀘어_ac ExtraBold</vt:lpstr>
      <vt:lpstr>Arial Black</vt:lpstr>
      <vt:lpstr>나눔스퀘어_ac Bold</vt:lpstr>
      <vt:lpstr>나눔스퀘어_ac</vt:lpstr>
      <vt:lpstr>나눔스퀘어_ac Light</vt:lpstr>
      <vt:lpstr>나눔스퀘어 네오 ExtraBold</vt:lpstr>
      <vt:lpstr>바탕</vt:lpstr>
      <vt:lpstr>Franklin Gothic Heavy</vt:lpstr>
      <vt:lpstr>Arial</vt:lpstr>
      <vt:lpstr>나눔스퀘어 네오 Regular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PC-20</dc:creator>
  <cp:lastModifiedBy>PC-20</cp:lastModifiedBy>
  <cp:revision>360</cp:revision>
  <dcterms:created xsi:type="dcterms:W3CDTF">2023-06-02T11:45:06Z</dcterms:created>
  <dcterms:modified xsi:type="dcterms:W3CDTF">2023-06-26T00:53:38Z</dcterms:modified>
</cp:coreProperties>
</file>